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70" r:id="rId2"/>
    <p:sldId id="278" r:id="rId3"/>
    <p:sldId id="263" r:id="rId4"/>
    <p:sldId id="271" r:id="rId5"/>
    <p:sldId id="266" r:id="rId6"/>
    <p:sldId id="273" r:id="rId7"/>
    <p:sldId id="274" r:id="rId8"/>
    <p:sldId id="272" r:id="rId9"/>
    <p:sldId id="275" r:id="rId10"/>
    <p:sldId id="276" r:id="rId11"/>
    <p:sldId id="277" r:id="rId12"/>
    <p:sldId id="279" r:id="rId13"/>
    <p:sldId id="280" r:id="rId14"/>
    <p:sldId id="265" r:id="rId15"/>
  </p:sldIdLst>
  <p:sldSz cx="12192000" cy="6858000"/>
  <p:notesSz cx="6858000" cy="9144000"/>
  <p:custDataLst>
    <p:tags r:id="rId17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BBEF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41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94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40867-C54B-462A-8E0C-81935D1D99BF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14961-15F8-4E2B-A2AA-BD88BD8B2C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980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5BDE18-7311-4D84-95CA-5D3720DCDC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B5B82AA-5F66-49EA-B902-E3C9DEA7E7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F65899-6662-4A98-B504-821FCED8542D}"/>
              </a:ext>
            </a:extLst>
          </p:cNvPr>
          <p:cNvSpPr/>
          <p:nvPr userDrawn="1"/>
        </p:nvSpPr>
        <p:spPr>
          <a:xfrm>
            <a:off x="0" y="0"/>
            <a:ext cx="1201114" cy="2627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BF5822-830B-4B01-88D8-B7D29C796E95}"/>
              </a:ext>
            </a:extLst>
          </p:cNvPr>
          <p:cNvSpPr/>
          <p:nvPr userDrawn="1"/>
        </p:nvSpPr>
        <p:spPr>
          <a:xfrm>
            <a:off x="104775" y="95249"/>
            <a:ext cx="11988000" cy="6660000"/>
          </a:xfrm>
          <a:prstGeom prst="rect">
            <a:avLst/>
          </a:prstGeom>
          <a:noFill/>
          <a:ln w="2159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6524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E8A04F6-BC06-49DE-AE35-07E6C02478C8}"/>
              </a:ext>
            </a:extLst>
          </p:cNvPr>
          <p:cNvSpPr/>
          <p:nvPr userDrawn="1"/>
        </p:nvSpPr>
        <p:spPr>
          <a:xfrm>
            <a:off x="476250" y="486172"/>
            <a:ext cx="11461750" cy="29499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E480EBF-863D-4F47-9684-06EAAECA7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75" y="232569"/>
            <a:ext cx="11474450" cy="2891631"/>
          </a:xfrm>
          <a:solidFill>
            <a:srgbClr val="0BBBEF"/>
          </a:solidFill>
        </p:spPr>
        <p:txBody>
          <a:bodyPr anchor="ctr" anchorCtr="0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C19024-B985-4959-AA8E-F82FF5CB2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250" y="3537744"/>
            <a:ext cx="1097915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499EE0F-4835-44FC-9C71-F5C1274C38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17176" y="5397501"/>
            <a:ext cx="1233246" cy="1231900"/>
          </a:xfrm>
          <a:prstGeom prst="rect">
            <a:avLst/>
          </a:prstGeom>
        </p:spPr>
      </p:pic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13185606-3890-4B8E-9299-0433A4EE3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1694" y="6315868"/>
            <a:ext cx="6082506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200">
                <a:solidFill>
                  <a:srgbClr val="C6C6C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 dirty="0" smtClean="0"/>
              <a:t>Université d’Angers</a:t>
            </a:r>
            <a:endParaRPr lang="fr-FR" dirty="0"/>
          </a:p>
        </p:txBody>
      </p:sp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13B83DA9-F49E-4952-BC77-34F711FE9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4638" y="6315868"/>
            <a:ext cx="563562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200">
                <a:solidFill>
                  <a:srgbClr val="C6C6C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99402C8-AAF6-430C-9C4F-B768B719CBA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732168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7DFEB0D-8C6F-4239-A2C8-0E1BBD8132D1}"/>
              </a:ext>
            </a:extLst>
          </p:cNvPr>
          <p:cNvSpPr/>
          <p:nvPr userDrawn="1"/>
        </p:nvSpPr>
        <p:spPr>
          <a:xfrm>
            <a:off x="518198" y="466725"/>
            <a:ext cx="11445201" cy="12710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C9E5EC5-C364-4CAC-876F-BCFEB9E8C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44732"/>
            <a:ext cx="11506200" cy="1260218"/>
          </a:xfrm>
          <a:solidFill>
            <a:srgbClr val="0BBBEF"/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304604-87A8-4B52-A5CE-B9A72243F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2471"/>
            <a:ext cx="10515600" cy="3564729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514823D1-1F79-427E-AD4D-3862830B33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17176" y="5397501"/>
            <a:ext cx="1233246" cy="1231900"/>
          </a:xfrm>
          <a:prstGeom prst="rect">
            <a:avLst/>
          </a:prstGeom>
        </p:spPr>
      </p:pic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13185606-3890-4B8E-9299-0433A4EE3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1694" y="6315868"/>
            <a:ext cx="6082506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200">
                <a:solidFill>
                  <a:srgbClr val="C6C6C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 dirty="0" smtClean="0"/>
              <a:t>Université d’Angers</a:t>
            </a:r>
            <a:endParaRPr lang="fr-FR" dirty="0"/>
          </a:p>
        </p:txBody>
      </p:sp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13B83DA9-F49E-4952-BC77-34F711FE9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4638" y="6315868"/>
            <a:ext cx="563562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200">
                <a:solidFill>
                  <a:srgbClr val="C6C6C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99402C8-AAF6-430C-9C4F-B768B719CBA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393977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8538667-5CEF-40D4-BB4B-73F5027F8451}"/>
              </a:ext>
            </a:extLst>
          </p:cNvPr>
          <p:cNvSpPr/>
          <p:nvPr userDrawn="1"/>
        </p:nvSpPr>
        <p:spPr>
          <a:xfrm>
            <a:off x="518198" y="466725"/>
            <a:ext cx="11445201" cy="12710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47283E42-833D-4ED4-B08D-E59D79C3C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44732"/>
            <a:ext cx="11506200" cy="1260218"/>
          </a:xfrm>
          <a:solidFill>
            <a:srgbClr val="0BBBEF"/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D78FDDBF-890B-45AB-99D4-6941BEC00E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17176" y="5397501"/>
            <a:ext cx="1233246" cy="1231900"/>
          </a:xfrm>
          <a:prstGeom prst="rect">
            <a:avLst/>
          </a:prstGeom>
        </p:spPr>
      </p:pic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13185606-3890-4B8E-9299-0433A4EE3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1694" y="6315868"/>
            <a:ext cx="6082506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200">
                <a:solidFill>
                  <a:srgbClr val="C6C6C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 dirty="0" smtClean="0"/>
              <a:t>Université d’Angers</a:t>
            </a:r>
            <a:endParaRPr lang="fr-FR" dirty="0"/>
          </a:p>
        </p:txBody>
      </p:sp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13B83DA9-F49E-4952-BC77-34F711FE9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4638" y="6315868"/>
            <a:ext cx="563562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200">
                <a:solidFill>
                  <a:srgbClr val="C6C6C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99402C8-AAF6-430C-9C4F-B768B719CBA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98893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939091-94BF-4AB9-B41C-CB0F9276A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022723-B1E4-4D21-A029-81B1688B2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FD07E78-F805-4EE4-B956-60038269E7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EC910A2-5A78-4589-8976-64E9285329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62BD5B3-BF30-453F-8434-0ED6EB0C12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13185606-3890-4B8E-9299-0433A4EE33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51694" y="6315868"/>
            <a:ext cx="608250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 dirty="0" smtClean="0"/>
              <a:t>Université d’Angers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1181991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748365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 Noi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76336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BB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0D9A05D-73BA-4C7C-9389-175D637D9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D67315B-BDD9-4372-A1C4-29DD43D9F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13185606-3890-4B8E-9299-0433A4EE33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1694" y="6315868"/>
            <a:ext cx="608250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 dirty="0" smtClean="0"/>
              <a:t>Université d’Angers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13B83DA9-F49E-4952-BC77-34F711FE9BA5}"/>
              </a:ext>
            </a:extLst>
          </p:cNvPr>
          <p:cNvSpPr txBox="1">
            <a:spLocks/>
          </p:cNvSpPr>
          <p:nvPr userDrawn="1"/>
        </p:nvSpPr>
        <p:spPr>
          <a:xfrm>
            <a:off x="274638" y="6315868"/>
            <a:ext cx="563562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rgbClr val="C6C6C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9402C8-AAF6-430C-9C4F-B768B719CBA8}" type="slidenum">
              <a:rPr lang="fr-FR" smtClean="0">
                <a:solidFill>
                  <a:schemeClr val="bg1"/>
                </a:solidFill>
              </a:rPr>
              <a:pPr/>
              <a:t>‹N°›</a:t>
            </a:fld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73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4" r:id="rId4"/>
    <p:sldLayoutId id="2147483653" r:id="rId5"/>
    <p:sldLayoutId id="2147483660" r:id="rId6"/>
    <p:sldLayoutId id="2147483655" r:id="rId7"/>
  </p:sldLayoutIdLst>
  <p:transition spd="slow">
    <p:push dir="u"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LucidaGrande" charset="0"/>
        <a:buChar char="-"/>
        <a:defRPr sz="28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24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20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ooks.openedition.org/pressesmines/901?lang=fr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BFBFE8-A088-4EA2-AAE0-E490BCE2016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651176" y="1440207"/>
            <a:ext cx="9563361" cy="2742910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rgbClr val="0BBBEF"/>
                </a:solidFill>
                <a:latin typeface="Verdana"/>
                <a:cs typeface="Verdana"/>
              </a:rPr>
              <a:t>La bibliométrie, instrument de mesure et instrument de gouvernement</a:t>
            </a:r>
            <a:endParaRPr lang="fr-FR" sz="4800" b="1" i="1" dirty="0">
              <a:solidFill>
                <a:srgbClr val="0BBBEF"/>
              </a:solidFill>
              <a:latin typeface="Verdana"/>
              <a:cs typeface="Verdan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0417" y="5998883"/>
            <a:ext cx="100817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>
                <a:latin typeface="Verdana"/>
                <a:cs typeface="Verdana"/>
              </a:rPr>
              <a:t>Bibliothèque universitaire d’Angers &amp; DRIED | Formation EDA | R. Cardinal &amp; </a:t>
            </a:r>
            <a:r>
              <a:rPr lang="fr-FR" sz="1200" dirty="0" err="1" smtClean="0">
                <a:latin typeface="Verdana"/>
                <a:cs typeface="Verdana"/>
              </a:rPr>
              <a:t>Mx</a:t>
            </a:r>
            <a:r>
              <a:rPr lang="fr-FR" sz="1200" dirty="0" smtClean="0">
                <a:latin typeface="Verdana"/>
                <a:cs typeface="Verdana"/>
              </a:rPr>
              <a:t>. Szczepanski</a:t>
            </a:r>
          </a:p>
        </p:txBody>
      </p:sp>
      <p:sp>
        <p:nvSpPr>
          <p:cNvPr id="32" name="Rectangle 158">
            <a:extLst>
              <a:ext uri="{FF2B5EF4-FFF2-40B4-BE49-F238E27FC236}">
                <a16:creationId xmlns:a16="http://schemas.microsoft.com/office/drawing/2014/main" id="{F528CB13-18E1-4F19-9AB1-75EDA39EF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2749" y="6108071"/>
            <a:ext cx="70527" cy="177848"/>
          </a:xfrm>
          <a:prstGeom prst="rect">
            <a:avLst/>
          </a:prstGeom>
          <a:solidFill>
            <a:srgbClr val="0BBBEF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4" name="Groupe 441">
            <a:extLst>
              <a:ext uri="{FF2B5EF4-FFF2-40B4-BE49-F238E27FC236}">
                <a16:creationId xmlns:a16="http://schemas.microsoft.com/office/drawing/2014/main" id="{59973ED4-5C01-48F2-8512-19CBB5BA6917}"/>
              </a:ext>
            </a:extLst>
          </p:cNvPr>
          <p:cNvGrpSpPr/>
          <p:nvPr/>
        </p:nvGrpSpPr>
        <p:grpSpPr>
          <a:xfrm>
            <a:off x="965573" y="736387"/>
            <a:ext cx="2022116" cy="627950"/>
            <a:chOff x="9144000" y="-930275"/>
            <a:chExt cx="1114426" cy="346075"/>
          </a:xfrm>
        </p:grpSpPr>
        <p:sp>
          <p:nvSpPr>
            <p:cNvPr id="35" name="Freeform 335">
              <a:extLst>
                <a:ext uri="{FF2B5EF4-FFF2-40B4-BE49-F238E27FC236}">
                  <a16:creationId xmlns:a16="http://schemas.microsoft.com/office/drawing/2014/main" id="{C3B58F2D-B340-4206-A464-9972D997C8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93262" y="-728663"/>
              <a:ext cx="76200" cy="76200"/>
            </a:xfrm>
            <a:custGeom>
              <a:avLst/>
              <a:gdLst>
                <a:gd name="T0" fmla="*/ 156 w 158"/>
                <a:gd name="T1" fmla="*/ 150 h 156"/>
                <a:gd name="T2" fmla="*/ 120 w 158"/>
                <a:gd name="T3" fmla="*/ 156 h 156"/>
                <a:gd name="T4" fmla="*/ 93 w 158"/>
                <a:gd name="T5" fmla="*/ 134 h 156"/>
                <a:gd name="T6" fmla="*/ 45 w 158"/>
                <a:gd name="T7" fmla="*/ 156 h 156"/>
                <a:gd name="T8" fmla="*/ 0 w 158"/>
                <a:gd name="T9" fmla="*/ 119 h 156"/>
                <a:gd name="T10" fmla="*/ 93 w 158"/>
                <a:gd name="T11" fmla="*/ 69 h 156"/>
                <a:gd name="T12" fmla="*/ 93 w 158"/>
                <a:gd name="T13" fmla="*/ 53 h 156"/>
                <a:gd name="T14" fmla="*/ 69 w 158"/>
                <a:gd name="T15" fmla="*/ 10 h 156"/>
                <a:gd name="T16" fmla="*/ 26 w 158"/>
                <a:gd name="T17" fmla="*/ 50 h 156"/>
                <a:gd name="T18" fmla="*/ 6 w 158"/>
                <a:gd name="T19" fmla="*/ 34 h 156"/>
                <a:gd name="T20" fmla="*/ 70 w 158"/>
                <a:gd name="T21" fmla="*/ 0 h 156"/>
                <a:gd name="T22" fmla="*/ 128 w 158"/>
                <a:gd name="T23" fmla="*/ 54 h 156"/>
                <a:gd name="T24" fmla="*/ 128 w 158"/>
                <a:gd name="T25" fmla="*/ 119 h 156"/>
                <a:gd name="T26" fmla="*/ 144 w 158"/>
                <a:gd name="T27" fmla="*/ 146 h 156"/>
                <a:gd name="T28" fmla="*/ 158 w 158"/>
                <a:gd name="T29" fmla="*/ 144 h 156"/>
                <a:gd name="T30" fmla="*/ 158 w 158"/>
                <a:gd name="T31" fmla="*/ 150 h 156"/>
                <a:gd name="T32" fmla="*/ 156 w 158"/>
                <a:gd name="T33" fmla="*/ 150 h 156"/>
                <a:gd name="T34" fmla="*/ 91 w 158"/>
                <a:gd name="T35" fmla="*/ 81 h 156"/>
                <a:gd name="T36" fmla="*/ 36 w 158"/>
                <a:gd name="T37" fmla="*/ 115 h 156"/>
                <a:gd name="T38" fmla="*/ 59 w 158"/>
                <a:gd name="T39" fmla="*/ 139 h 156"/>
                <a:gd name="T40" fmla="*/ 91 w 158"/>
                <a:gd name="T41" fmla="*/ 101 h 156"/>
                <a:gd name="T42" fmla="*/ 91 w 158"/>
                <a:gd name="T43" fmla="*/ 8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8" h="156">
                  <a:moveTo>
                    <a:pt x="156" y="150"/>
                  </a:moveTo>
                  <a:cubicBezTo>
                    <a:pt x="145" y="154"/>
                    <a:pt x="134" y="156"/>
                    <a:pt x="120" y="156"/>
                  </a:cubicBezTo>
                  <a:cubicBezTo>
                    <a:pt x="99" y="156"/>
                    <a:pt x="95" y="145"/>
                    <a:pt x="93" y="134"/>
                  </a:cubicBezTo>
                  <a:cubicBezTo>
                    <a:pt x="85" y="141"/>
                    <a:pt x="70" y="156"/>
                    <a:pt x="45" y="156"/>
                  </a:cubicBezTo>
                  <a:cubicBezTo>
                    <a:pt x="21" y="156"/>
                    <a:pt x="0" y="140"/>
                    <a:pt x="0" y="119"/>
                  </a:cubicBezTo>
                  <a:cubicBezTo>
                    <a:pt x="0" y="73"/>
                    <a:pt x="71" y="70"/>
                    <a:pt x="93" y="69"/>
                  </a:cubicBezTo>
                  <a:lnTo>
                    <a:pt x="93" y="53"/>
                  </a:lnTo>
                  <a:cubicBezTo>
                    <a:pt x="93" y="35"/>
                    <a:pt x="93" y="10"/>
                    <a:pt x="69" y="10"/>
                  </a:cubicBezTo>
                  <a:cubicBezTo>
                    <a:pt x="34" y="10"/>
                    <a:pt x="58" y="50"/>
                    <a:pt x="26" y="50"/>
                  </a:cubicBezTo>
                  <a:cubicBezTo>
                    <a:pt x="16" y="50"/>
                    <a:pt x="6" y="45"/>
                    <a:pt x="6" y="34"/>
                  </a:cubicBezTo>
                  <a:cubicBezTo>
                    <a:pt x="6" y="10"/>
                    <a:pt x="41" y="0"/>
                    <a:pt x="70" y="0"/>
                  </a:cubicBezTo>
                  <a:cubicBezTo>
                    <a:pt x="114" y="0"/>
                    <a:pt x="128" y="16"/>
                    <a:pt x="128" y="54"/>
                  </a:cubicBezTo>
                  <a:lnTo>
                    <a:pt x="128" y="119"/>
                  </a:lnTo>
                  <a:cubicBezTo>
                    <a:pt x="128" y="139"/>
                    <a:pt x="131" y="146"/>
                    <a:pt x="144" y="146"/>
                  </a:cubicBezTo>
                  <a:cubicBezTo>
                    <a:pt x="149" y="146"/>
                    <a:pt x="153" y="145"/>
                    <a:pt x="158" y="144"/>
                  </a:cubicBezTo>
                  <a:lnTo>
                    <a:pt x="158" y="150"/>
                  </a:lnTo>
                  <a:lnTo>
                    <a:pt x="156" y="150"/>
                  </a:lnTo>
                  <a:close/>
                  <a:moveTo>
                    <a:pt x="91" y="81"/>
                  </a:moveTo>
                  <a:cubicBezTo>
                    <a:pt x="78" y="81"/>
                    <a:pt x="36" y="84"/>
                    <a:pt x="36" y="115"/>
                  </a:cubicBezTo>
                  <a:cubicBezTo>
                    <a:pt x="36" y="128"/>
                    <a:pt x="44" y="139"/>
                    <a:pt x="59" y="139"/>
                  </a:cubicBezTo>
                  <a:cubicBezTo>
                    <a:pt x="79" y="139"/>
                    <a:pt x="91" y="125"/>
                    <a:pt x="91" y="101"/>
                  </a:cubicBezTo>
                  <a:lnTo>
                    <a:pt x="91" y="81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" name="Freeform 336">
              <a:extLst>
                <a:ext uri="{FF2B5EF4-FFF2-40B4-BE49-F238E27FC236}">
                  <a16:creationId xmlns:a16="http://schemas.microsoft.com/office/drawing/2014/main" id="{9243AFC0-7861-4B02-A7FB-84D9ED2F2B4C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6924" y="-728663"/>
              <a:ext cx="92075" cy="76200"/>
            </a:xfrm>
            <a:custGeom>
              <a:avLst/>
              <a:gdLst>
                <a:gd name="T0" fmla="*/ 0 w 188"/>
                <a:gd name="T1" fmla="*/ 147 h 155"/>
                <a:gd name="T2" fmla="*/ 26 w 188"/>
                <a:gd name="T3" fmla="*/ 119 h 155"/>
                <a:gd name="T4" fmla="*/ 26 w 188"/>
                <a:gd name="T5" fmla="*/ 41 h 155"/>
                <a:gd name="T6" fmla="*/ 0 w 188"/>
                <a:gd name="T7" fmla="*/ 15 h 155"/>
                <a:gd name="T8" fmla="*/ 0 w 188"/>
                <a:gd name="T9" fmla="*/ 7 h 155"/>
                <a:gd name="T10" fmla="*/ 61 w 188"/>
                <a:gd name="T11" fmla="*/ 0 h 155"/>
                <a:gd name="T12" fmla="*/ 61 w 188"/>
                <a:gd name="T13" fmla="*/ 39 h 155"/>
                <a:gd name="T14" fmla="*/ 62 w 188"/>
                <a:gd name="T15" fmla="*/ 39 h 155"/>
                <a:gd name="T16" fmla="*/ 120 w 188"/>
                <a:gd name="T17" fmla="*/ 0 h 155"/>
                <a:gd name="T18" fmla="*/ 162 w 188"/>
                <a:gd name="T19" fmla="*/ 44 h 155"/>
                <a:gd name="T20" fmla="*/ 162 w 188"/>
                <a:gd name="T21" fmla="*/ 119 h 155"/>
                <a:gd name="T22" fmla="*/ 188 w 188"/>
                <a:gd name="T23" fmla="*/ 147 h 155"/>
                <a:gd name="T24" fmla="*/ 188 w 188"/>
                <a:gd name="T25" fmla="*/ 155 h 155"/>
                <a:gd name="T26" fmla="*/ 101 w 188"/>
                <a:gd name="T27" fmla="*/ 155 h 155"/>
                <a:gd name="T28" fmla="*/ 101 w 188"/>
                <a:gd name="T29" fmla="*/ 147 h 155"/>
                <a:gd name="T30" fmla="*/ 127 w 188"/>
                <a:gd name="T31" fmla="*/ 119 h 155"/>
                <a:gd name="T32" fmla="*/ 127 w 188"/>
                <a:gd name="T33" fmla="*/ 70 h 155"/>
                <a:gd name="T34" fmla="*/ 105 w 188"/>
                <a:gd name="T35" fmla="*/ 20 h 155"/>
                <a:gd name="T36" fmla="*/ 62 w 188"/>
                <a:gd name="T37" fmla="*/ 75 h 155"/>
                <a:gd name="T38" fmla="*/ 62 w 188"/>
                <a:gd name="T39" fmla="*/ 119 h 155"/>
                <a:gd name="T40" fmla="*/ 88 w 188"/>
                <a:gd name="T41" fmla="*/ 147 h 155"/>
                <a:gd name="T42" fmla="*/ 88 w 188"/>
                <a:gd name="T43" fmla="*/ 155 h 155"/>
                <a:gd name="T44" fmla="*/ 1 w 188"/>
                <a:gd name="T45" fmla="*/ 155 h 155"/>
                <a:gd name="T46" fmla="*/ 1 w 188"/>
                <a:gd name="T47" fmla="*/ 147 h 155"/>
                <a:gd name="T48" fmla="*/ 0 w 188"/>
                <a:gd name="T49" fmla="*/ 147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8" h="155">
                  <a:moveTo>
                    <a:pt x="0" y="147"/>
                  </a:moveTo>
                  <a:cubicBezTo>
                    <a:pt x="20" y="147"/>
                    <a:pt x="26" y="141"/>
                    <a:pt x="26" y="119"/>
                  </a:cubicBezTo>
                  <a:lnTo>
                    <a:pt x="26" y="41"/>
                  </a:lnTo>
                  <a:cubicBezTo>
                    <a:pt x="26" y="17"/>
                    <a:pt x="13" y="15"/>
                    <a:pt x="0" y="15"/>
                  </a:cubicBezTo>
                  <a:lnTo>
                    <a:pt x="0" y="7"/>
                  </a:lnTo>
                  <a:lnTo>
                    <a:pt x="61" y="0"/>
                  </a:lnTo>
                  <a:lnTo>
                    <a:pt x="61" y="39"/>
                  </a:lnTo>
                  <a:lnTo>
                    <a:pt x="62" y="39"/>
                  </a:lnTo>
                  <a:cubicBezTo>
                    <a:pt x="70" y="25"/>
                    <a:pt x="86" y="0"/>
                    <a:pt x="120" y="0"/>
                  </a:cubicBezTo>
                  <a:cubicBezTo>
                    <a:pt x="155" y="0"/>
                    <a:pt x="162" y="19"/>
                    <a:pt x="162" y="44"/>
                  </a:cubicBezTo>
                  <a:lnTo>
                    <a:pt x="162" y="119"/>
                  </a:lnTo>
                  <a:cubicBezTo>
                    <a:pt x="162" y="141"/>
                    <a:pt x="168" y="147"/>
                    <a:pt x="188" y="147"/>
                  </a:cubicBezTo>
                  <a:lnTo>
                    <a:pt x="188" y="155"/>
                  </a:lnTo>
                  <a:lnTo>
                    <a:pt x="101" y="155"/>
                  </a:lnTo>
                  <a:lnTo>
                    <a:pt x="101" y="147"/>
                  </a:lnTo>
                  <a:cubicBezTo>
                    <a:pt x="121" y="147"/>
                    <a:pt x="127" y="141"/>
                    <a:pt x="127" y="119"/>
                  </a:cubicBezTo>
                  <a:lnTo>
                    <a:pt x="127" y="70"/>
                  </a:lnTo>
                  <a:cubicBezTo>
                    <a:pt x="127" y="30"/>
                    <a:pt x="122" y="20"/>
                    <a:pt x="105" y="20"/>
                  </a:cubicBezTo>
                  <a:cubicBezTo>
                    <a:pt x="85" y="20"/>
                    <a:pt x="62" y="54"/>
                    <a:pt x="62" y="75"/>
                  </a:cubicBezTo>
                  <a:lnTo>
                    <a:pt x="62" y="119"/>
                  </a:lnTo>
                  <a:cubicBezTo>
                    <a:pt x="62" y="141"/>
                    <a:pt x="68" y="147"/>
                    <a:pt x="88" y="147"/>
                  </a:cubicBezTo>
                  <a:lnTo>
                    <a:pt x="88" y="155"/>
                  </a:lnTo>
                  <a:lnTo>
                    <a:pt x="1" y="155"/>
                  </a:lnTo>
                  <a:lnTo>
                    <a:pt x="1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" name="Freeform 337">
              <a:extLst>
                <a:ext uri="{FF2B5EF4-FFF2-40B4-BE49-F238E27FC236}">
                  <a16:creationId xmlns:a16="http://schemas.microsoft.com/office/drawing/2014/main" id="{22F9A938-1E70-4064-81FE-4F65904EFE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99637" y="-742950"/>
              <a:ext cx="82550" cy="123825"/>
            </a:xfrm>
            <a:custGeom>
              <a:avLst/>
              <a:gdLst>
                <a:gd name="T0" fmla="*/ 109 w 169"/>
                <a:gd name="T1" fmla="*/ 155 h 252"/>
                <a:gd name="T2" fmla="*/ 162 w 169"/>
                <a:gd name="T3" fmla="*/ 194 h 252"/>
                <a:gd name="T4" fmla="*/ 73 w 169"/>
                <a:gd name="T5" fmla="*/ 252 h 252"/>
                <a:gd name="T6" fmla="*/ 0 w 169"/>
                <a:gd name="T7" fmla="*/ 213 h 252"/>
                <a:gd name="T8" fmla="*/ 23 w 169"/>
                <a:gd name="T9" fmla="*/ 182 h 252"/>
                <a:gd name="T10" fmla="*/ 12 w 169"/>
                <a:gd name="T11" fmla="*/ 162 h 252"/>
                <a:gd name="T12" fmla="*/ 33 w 169"/>
                <a:gd name="T13" fmla="*/ 124 h 252"/>
                <a:gd name="T14" fmla="*/ 9 w 169"/>
                <a:gd name="T15" fmla="*/ 82 h 252"/>
                <a:gd name="T16" fmla="*/ 74 w 169"/>
                <a:gd name="T17" fmla="*/ 28 h 252"/>
                <a:gd name="T18" fmla="*/ 112 w 169"/>
                <a:gd name="T19" fmla="*/ 37 h 252"/>
                <a:gd name="T20" fmla="*/ 150 w 169"/>
                <a:gd name="T21" fmla="*/ 0 h 252"/>
                <a:gd name="T22" fmla="*/ 169 w 169"/>
                <a:gd name="T23" fmla="*/ 19 h 252"/>
                <a:gd name="T24" fmla="*/ 150 w 169"/>
                <a:gd name="T25" fmla="*/ 38 h 252"/>
                <a:gd name="T26" fmla="*/ 139 w 169"/>
                <a:gd name="T27" fmla="*/ 34 h 252"/>
                <a:gd name="T28" fmla="*/ 133 w 169"/>
                <a:gd name="T29" fmla="*/ 30 h 252"/>
                <a:gd name="T30" fmla="*/ 120 w 169"/>
                <a:gd name="T31" fmla="*/ 43 h 252"/>
                <a:gd name="T32" fmla="*/ 139 w 169"/>
                <a:gd name="T33" fmla="*/ 82 h 252"/>
                <a:gd name="T34" fmla="*/ 75 w 169"/>
                <a:gd name="T35" fmla="*/ 134 h 252"/>
                <a:gd name="T36" fmla="*/ 45 w 169"/>
                <a:gd name="T37" fmla="*/ 129 h 252"/>
                <a:gd name="T38" fmla="*/ 38 w 169"/>
                <a:gd name="T39" fmla="*/ 144 h 252"/>
                <a:gd name="T40" fmla="*/ 57 w 169"/>
                <a:gd name="T41" fmla="*/ 157 h 252"/>
                <a:gd name="T42" fmla="*/ 109 w 169"/>
                <a:gd name="T43" fmla="*/ 157 h 252"/>
                <a:gd name="T44" fmla="*/ 109 w 169"/>
                <a:gd name="T45" fmla="*/ 155 h 252"/>
                <a:gd name="T46" fmla="*/ 33 w 169"/>
                <a:gd name="T47" fmla="*/ 187 h 252"/>
                <a:gd name="T48" fmla="*/ 27 w 169"/>
                <a:gd name="T49" fmla="*/ 205 h 252"/>
                <a:gd name="T50" fmla="*/ 74 w 169"/>
                <a:gd name="T51" fmla="*/ 239 h 252"/>
                <a:gd name="T52" fmla="*/ 132 w 169"/>
                <a:gd name="T53" fmla="*/ 205 h 252"/>
                <a:gd name="T54" fmla="*/ 100 w 169"/>
                <a:gd name="T55" fmla="*/ 187 h 252"/>
                <a:gd name="T56" fmla="*/ 33 w 169"/>
                <a:gd name="T57" fmla="*/ 187 h 252"/>
                <a:gd name="T58" fmla="*/ 73 w 169"/>
                <a:gd name="T59" fmla="*/ 123 h 252"/>
                <a:gd name="T60" fmla="*/ 102 w 169"/>
                <a:gd name="T61" fmla="*/ 82 h 252"/>
                <a:gd name="T62" fmla="*/ 73 w 169"/>
                <a:gd name="T63" fmla="*/ 39 h 252"/>
                <a:gd name="T64" fmla="*/ 44 w 169"/>
                <a:gd name="T65" fmla="*/ 82 h 252"/>
                <a:gd name="T66" fmla="*/ 73 w 169"/>
                <a:gd name="T67" fmla="*/ 12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69" h="252">
                  <a:moveTo>
                    <a:pt x="109" y="155"/>
                  </a:moveTo>
                  <a:cubicBezTo>
                    <a:pt x="134" y="155"/>
                    <a:pt x="162" y="164"/>
                    <a:pt x="162" y="194"/>
                  </a:cubicBezTo>
                  <a:cubicBezTo>
                    <a:pt x="162" y="220"/>
                    <a:pt x="129" y="252"/>
                    <a:pt x="73" y="252"/>
                  </a:cubicBezTo>
                  <a:cubicBezTo>
                    <a:pt x="22" y="252"/>
                    <a:pt x="0" y="228"/>
                    <a:pt x="0" y="213"/>
                  </a:cubicBezTo>
                  <a:cubicBezTo>
                    <a:pt x="0" y="198"/>
                    <a:pt x="14" y="188"/>
                    <a:pt x="23" y="182"/>
                  </a:cubicBezTo>
                  <a:cubicBezTo>
                    <a:pt x="19" y="178"/>
                    <a:pt x="12" y="173"/>
                    <a:pt x="12" y="162"/>
                  </a:cubicBezTo>
                  <a:cubicBezTo>
                    <a:pt x="12" y="145"/>
                    <a:pt x="28" y="129"/>
                    <a:pt x="33" y="124"/>
                  </a:cubicBezTo>
                  <a:cubicBezTo>
                    <a:pt x="23" y="118"/>
                    <a:pt x="9" y="108"/>
                    <a:pt x="9" y="82"/>
                  </a:cubicBezTo>
                  <a:cubicBezTo>
                    <a:pt x="9" y="48"/>
                    <a:pt x="34" y="28"/>
                    <a:pt x="74" y="28"/>
                  </a:cubicBezTo>
                  <a:cubicBezTo>
                    <a:pt x="90" y="28"/>
                    <a:pt x="103" y="33"/>
                    <a:pt x="112" y="37"/>
                  </a:cubicBezTo>
                  <a:cubicBezTo>
                    <a:pt x="118" y="24"/>
                    <a:pt x="129" y="0"/>
                    <a:pt x="150" y="0"/>
                  </a:cubicBezTo>
                  <a:cubicBezTo>
                    <a:pt x="160" y="0"/>
                    <a:pt x="169" y="8"/>
                    <a:pt x="169" y="19"/>
                  </a:cubicBezTo>
                  <a:cubicBezTo>
                    <a:pt x="169" y="29"/>
                    <a:pt x="162" y="38"/>
                    <a:pt x="150" y="38"/>
                  </a:cubicBezTo>
                  <a:cubicBezTo>
                    <a:pt x="145" y="38"/>
                    <a:pt x="142" y="37"/>
                    <a:pt x="139" y="34"/>
                  </a:cubicBezTo>
                  <a:cubicBezTo>
                    <a:pt x="137" y="33"/>
                    <a:pt x="135" y="30"/>
                    <a:pt x="133" y="30"/>
                  </a:cubicBezTo>
                  <a:cubicBezTo>
                    <a:pt x="127" y="30"/>
                    <a:pt x="123" y="38"/>
                    <a:pt x="120" y="43"/>
                  </a:cubicBezTo>
                  <a:cubicBezTo>
                    <a:pt x="130" y="50"/>
                    <a:pt x="139" y="60"/>
                    <a:pt x="139" y="82"/>
                  </a:cubicBezTo>
                  <a:cubicBezTo>
                    <a:pt x="139" y="114"/>
                    <a:pt x="113" y="134"/>
                    <a:pt x="75" y="134"/>
                  </a:cubicBezTo>
                  <a:cubicBezTo>
                    <a:pt x="60" y="134"/>
                    <a:pt x="53" y="132"/>
                    <a:pt x="45" y="129"/>
                  </a:cubicBezTo>
                  <a:cubicBezTo>
                    <a:pt x="42" y="133"/>
                    <a:pt x="38" y="139"/>
                    <a:pt x="38" y="144"/>
                  </a:cubicBezTo>
                  <a:cubicBezTo>
                    <a:pt x="38" y="153"/>
                    <a:pt x="45" y="157"/>
                    <a:pt x="57" y="157"/>
                  </a:cubicBezTo>
                  <a:lnTo>
                    <a:pt x="109" y="157"/>
                  </a:lnTo>
                  <a:lnTo>
                    <a:pt x="109" y="155"/>
                  </a:lnTo>
                  <a:close/>
                  <a:moveTo>
                    <a:pt x="33" y="187"/>
                  </a:moveTo>
                  <a:cubicBezTo>
                    <a:pt x="29" y="193"/>
                    <a:pt x="27" y="198"/>
                    <a:pt x="27" y="205"/>
                  </a:cubicBezTo>
                  <a:cubicBezTo>
                    <a:pt x="27" y="219"/>
                    <a:pt x="43" y="239"/>
                    <a:pt x="74" y="239"/>
                  </a:cubicBezTo>
                  <a:cubicBezTo>
                    <a:pt x="108" y="239"/>
                    <a:pt x="132" y="220"/>
                    <a:pt x="132" y="205"/>
                  </a:cubicBezTo>
                  <a:cubicBezTo>
                    <a:pt x="132" y="192"/>
                    <a:pt x="115" y="187"/>
                    <a:pt x="100" y="187"/>
                  </a:cubicBezTo>
                  <a:lnTo>
                    <a:pt x="33" y="187"/>
                  </a:lnTo>
                  <a:close/>
                  <a:moveTo>
                    <a:pt x="73" y="123"/>
                  </a:moveTo>
                  <a:cubicBezTo>
                    <a:pt x="94" y="123"/>
                    <a:pt x="102" y="104"/>
                    <a:pt x="102" y="82"/>
                  </a:cubicBezTo>
                  <a:cubicBezTo>
                    <a:pt x="102" y="59"/>
                    <a:pt x="94" y="39"/>
                    <a:pt x="73" y="39"/>
                  </a:cubicBezTo>
                  <a:cubicBezTo>
                    <a:pt x="48" y="39"/>
                    <a:pt x="44" y="65"/>
                    <a:pt x="44" y="82"/>
                  </a:cubicBezTo>
                  <a:cubicBezTo>
                    <a:pt x="44" y="107"/>
                    <a:pt x="50" y="123"/>
                    <a:pt x="73" y="12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" name="Freeform 338">
              <a:extLst>
                <a:ext uri="{FF2B5EF4-FFF2-40B4-BE49-F238E27FC236}">
                  <a16:creationId xmlns:a16="http://schemas.microsoft.com/office/drawing/2014/main" id="{662FF290-06D8-41F1-BA72-E17986B97A8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01237" y="-728663"/>
              <a:ext cx="66675" cy="76200"/>
            </a:xfrm>
            <a:custGeom>
              <a:avLst/>
              <a:gdLst>
                <a:gd name="T0" fmla="*/ 133 w 137"/>
                <a:gd name="T1" fmla="*/ 150 h 158"/>
                <a:gd name="T2" fmla="*/ 85 w 137"/>
                <a:gd name="T3" fmla="*/ 158 h 158"/>
                <a:gd name="T4" fmla="*/ 0 w 137"/>
                <a:gd name="T5" fmla="*/ 73 h 158"/>
                <a:gd name="T6" fmla="*/ 73 w 137"/>
                <a:gd name="T7" fmla="*/ 0 h 158"/>
                <a:gd name="T8" fmla="*/ 137 w 137"/>
                <a:gd name="T9" fmla="*/ 62 h 158"/>
                <a:gd name="T10" fmla="*/ 38 w 137"/>
                <a:gd name="T11" fmla="*/ 62 h 158"/>
                <a:gd name="T12" fmla="*/ 102 w 137"/>
                <a:gd name="T13" fmla="*/ 143 h 158"/>
                <a:gd name="T14" fmla="*/ 134 w 137"/>
                <a:gd name="T15" fmla="*/ 138 h 158"/>
                <a:gd name="T16" fmla="*/ 134 w 137"/>
                <a:gd name="T17" fmla="*/ 150 h 158"/>
                <a:gd name="T18" fmla="*/ 133 w 137"/>
                <a:gd name="T19" fmla="*/ 150 h 158"/>
                <a:gd name="T20" fmla="*/ 102 w 137"/>
                <a:gd name="T21" fmla="*/ 50 h 158"/>
                <a:gd name="T22" fmla="*/ 72 w 137"/>
                <a:gd name="T23" fmla="*/ 12 h 158"/>
                <a:gd name="T24" fmla="*/ 38 w 137"/>
                <a:gd name="T25" fmla="*/ 50 h 158"/>
                <a:gd name="T26" fmla="*/ 102 w 137"/>
                <a:gd name="T27" fmla="*/ 5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7" h="158">
                  <a:moveTo>
                    <a:pt x="133" y="150"/>
                  </a:moveTo>
                  <a:cubicBezTo>
                    <a:pt x="127" y="152"/>
                    <a:pt x="108" y="158"/>
                    <a:pt x="85" y="158"/>
                  </a:cubicBezTo>
                  <a:cubicBezTo>
                    <a:pt x="32" y="158"/>
                    <a:pt x="0" y="128"/>
                    <a:pt x="0" y="73"/>
                  </a:cubicBezTo>
                  <a:cubicBezTo>
                    <a:pt x="0" y="23"/>
                    <a:pt x="27" y="0"/>
                    <a:pt x="73" y="0"/>
                  </a:cubicBezTo>
                  <a:cubicBezTo>
                    <a:pt x="128" y="0"/>
                    <a:pt x="137" y="35"/>
                    <a:pt x="137" y="62"/>
                  </a:cubicBezTo>
                  <a:lnTo>
                    <a:pt x="38" y="62"/>
                  </a:lnTo>
                  <a:cubicBezTo>
                    <a:pt x="38" y="97"/>
                    <a:pt x="52" y="143"/>
                    <a:pt x="102" y="143"/>
                  </a:cubicBezTo>
                  <a:cubicBezTo>
                    <a:pt x="115" y="143"/>
                    <a:pt x="127" y="140"/>
                    <a:pt x="134" y="138"/>
                  </a:cubicBezTo>
                  <a:lnTo>
                    <a:pt x="134" y="150"/>
                  </a:lnTo>
                  <a:lnTo>
                    <a:pt x="133" y="150"/>
                  </a:lnTo>
                  <a:close/>
                  <a:moveTo>
                    <a:pt x="102" y="50"/>
                  </a:moveTo>
                  <a:cubicBezTo>
                    <a:pt x="102" y="28"/>
                    <a:pt x="95" y="12"/>
                    <a:pt x="72" y="12"/>
                  </a:cubicBezTo>
                  <a:cubicBezTo>
                    <a:pt x="45" y="12"/>
                    <a:pt x="38" y="37"/>
                    <a:pt x="38" y="50"/>
                  </a:cubicBezTo>
                  <a:lnTo>
                    <a:pt x="102" y="5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Freeform 339">
              <a:extLst>
                <a:ext uri="{FF2B5EF4-FFF2-40B4-BE49-F238E27FC236}">
                  <a16:creationId xmlns:a16="http://schemas.microsoft.com/office/drawing/2014/main" id="{90DFBBFE-8B53-4508-87EB-B1E668D857A7}"/>
                </a:ext>
              </a:extLst>
            </p:cNvPr>
            <p:cNvSpPr>
              <a:spLocks/>
            </p:cNvSpPr>
            <p:nvPr/>
          </p:nvSpPr>
          <p:spPr bwMode="auto">
            <a:xfrm>
              <a:off x="9990137" y="-728663"/>
              <a:ext cx="63500" cy="76200"/>
            </a:xfrm>
            <a:custGeom>
              <a:avLst/>
              <a:gdLst>
                <a:gd name="T0" fmla="*/ 0 w 129"/>
                <a:gd name="T1" fmla="*/ 148 h 156"/>
                <a:gd name="T2" fmla="*/ 27 w 129"/>
                <a:gd name="T3" fmla="*/ 120 h 156"/>
                <a:gd name="T4" fmla="*/ 27 w 129"/>
                <a:gd name="T5" fmla="*/ 42 h 156"/>
                <a:gd name="T6" fmla="*/ 0 w 129"/>
                <a:gd name="T7" fmla="*/ 16 h 156"/>
                <a:gd name="T8" fmla="*/ 0 w 129"/>
                <a:gd name="T9" fmla="*/ 8 h 156"/>
                <a:gd name="T10" fmla="*/ 62 w 129"/>
                <a:gd name="T11" fmla="*/ 1 h 156"/>
                <a:gd name="T12" fmla="*/ 62 w 129"/>
                <a:gd name="T13" fmla="*/ 38 h 156"/>
                <a:gd name="T14" fmla="*/ 63 w 129"/>
                <a:gd name="T15" fmla="*/ 38 h 156"/>
                <a:gd name="T16" fmla="*/ 110 w 129"/>
                <a:gd name="T17" fmla="*/ 0 h 156"/>
                <a:gd name="T18" fmla="*/ 129 w 129"/>
                <a:gd name="T19" fmla="*/ 17 h 156"/>
                <a:gd name="T20" fmla="*/ 110 w 129"/>
                <a:gd name="T21" fmla="*/ 36 h 156"/>
                <a:gd name="T22" fmla="*/ 89 w 129"/>
                <a:gd name="T23" fmla="*/ 28 h 156"/>
                <a:gd name="T24" fmla="*/ 63 w 129"/>
                <a:gd name="T25" fmla="*/ 82 h 156"/>
                <a:gd name="T26" fmla="*/ 63 w 129"/>
                <a:gd name="T27" fmla="*/ 120 h 156"/>
                <a:gd name="T28" fmla="*/ 89 w 129"/>
                <a:gd name="T29" fmla="*/ 148 h 156"/>
                <a:gd name="T30" fmla="*/ 89 w 129"/>
                <a:gd name="T31" fmla="*/ 156 h 156"/>
                <a:gd name="T32" fmla="*/ 2 w 129"/>
                <a:gd name="T33" fmla="*/ 156 h 156"/>
                <a:gd name="T34" fmla="*/ 2 w 129"/>
                <a:gd name="T35" fmla="*/ 148 h 156"/>
                <a:gd name="T36" fmla="*/ 0 w 129"/>
                <a:gd name="T37" fmla="*/ 14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56">
                  <a:moveTo>
                    <a:pt x="0" y="148"/>
                  </a:moveTo>
                  <a:cubicBezTo>
                    <a:pt x="20" y="148"/>
                    <a:pt x="27" y="142"/>
                    <a:pt x="27" y="120"/>
                  </a:cubicBezTo>
                  <a:lnTo>
                    <a:pt x="27" y="42"/>
                  </a:lnTo>
                  <a:cubicBezTo>
                    <a:pt x="27" y="18"/>
                    <a:pt x="14" y="16"/>
                    <a:pt x="0" y="16"/>
                  </a:cubicBezTo>
                  <a:lnTo>
                    <a:pt x="0" y="8"/>
                  </a:lnTo>
                  <a:lnTo>
                    <a:pt x="62" y="1"/>
                  </a:lnTo>
                  <a:lnTo>
                    <a:pt x="62" y="38"/>
                  </a:lnTo>
                  <a:lnTo>
                    <a:pt x="63" y="38"/>
                  </a:lnTo>
                  <a:cubicBezTo>
                    <a:pt x="69" y="23"/>
                    <a:pt x="82" y="0"/>
                    <a:pt x="110" y="0"/>
                  </a:cubicBezTo>
                  <a:cubicBezTo>
                    <a:pt x="118" y="0"/>
                    <a:pt x="129" y="6"/>
                    <a:pt x="129" y="17"/>
                  </a:cubicBezTo>
                  <a:cubicBezTo>
                    <a:pt x="129" y="28"/>
                    <a:pt x="120" y="36"/>
                    <a:pt x="110" y="36"/>
                  </a:cubicBezTo>
                  <a:cubicBezTo>
                    <a:pt x="98" y="36"/>
                    <a:pt x="100" y="28"/>
                    <a:pt x="89" y="28"/>
                  </a:cubicBezTo>
                  <a:cubicBezTo>
                    <a:pt x="78" y="28"/>
                    <a:pt x="63" y="48"/>
                    <a:pt x="63" y="82"/>
                  </a:cubicBezTo>
                  <a:lnTo>
                    <a:pt x="63" y="120"/>
                  </a:lnTo>
                  <a:cubicBezTo>
                    <a:pt x="63" y="142"/>
                    <a:pt x="69" y="148"/>
                    <a:pt x="89" y="148"/>
                  </a:cubicBezTo>
                  <a:lnTo>
                    <a:pt x="89" y="156"/>
                  </a:lnTo>
                  <a:lnTo>
                    <a:pt x="2" y="156"/>
                  </a:lnTo>
                  <a:lnTo>
                    <a:pt x="2" y="148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Freeform 340">
              <a:extLst>
                <a:ext uri="{FF2B5EF4-FFF2-40B4-BE49-F238E27FC236}">
                  <a16:creationId xmlns:a16="http://schemas.microsoft.com/office/drawing/2014/main" id="{3F7429D0-348D-4DAC-A177-9518F4B81E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72687" y="-730250"/>
              <a:ext cx="55563" cy="77788"/>
            </a:xfrm>
            <a:custGeom>
              <a:avLst/>
              <a:gdLst>
                <a:gd name="T0" fmla="*/ 95 w 114"/>
                <a:gd name="T1" fmla="*/ 47 h 159"/>
                <a:gd name="T2" fmla="*/ 60 w 114"/>
                <a:gd name="T3" fmla="*/ 13 h 159"/>
                <a:gd name="T4" fmla="*/ 34 w 114"/>
                <a:gd name="T5" fmla="*/ 34 h 159"/>
                <a:gd name="T6" fmla="*/ 95 w 114"/>
                <a:gd name="T7" fmla="*/ 79 h 159"/>
                <a:gd name="T8" fmla="*/ 114 w 114"/>
                <a:gd name="T9" fmla="*/ 114 h 159"/>
                <a:gd name="T10" fmla="*/ 51 w 114"/>
                <a:gd name="T11" fmla="*/ 159 h 159"/>
                <a:gd name="T12" fmla="*/ 2 w 114"/>
                <a:gd name="T13" fmla="*/ 153 h 159"/>
                <a:gd name="T14" fmla="*/ 0 w 114"/>
                <a:gd name="T15" fmla="*/ 109 h 159"/>
                <a:gd name="T16" fmla="*/ 10 w 114"/>
                <a:gd name="T17" fmla="*/ 109 h 159"/>
                <a:gd name="T18" fmla="*/ 49 w 114"/>
                <a:gd name="T19" fmla="*/ 148 h 159"/>
                <a:gd name="T20" fmla="*/ 80 w 114"/>
                <a:gd name="T21" fmla="*/ 123 h 159"/>
                <a:gd name="T22" fmla="*/ 25 w 114"/>
                <a:gd name="T23" fmla="*/ 82 h 159"/>
                <a:gd name="T24" fmla="*/ 0 w 114"/>
                <a:gd name="T25" fmla="*/ 43 h 159"/>
                <a:gd name="T26" fmla="*/ 60 w 114"/>
                <a:gd name="T27" fmla="*/ 0 h 159"/>
                <a:gd name="T28" fmla="*/ 100 w 114"/>
                <a:gd name="T29" fmla="*/ 5 h 159"/>
                <a:gd name="T30" fmla="*/ 102 w 114"/>
                <a:gd name="T31" fmla="*/ 44 h 159"/>
                <a:gd name="T32" fmla="*/ 95 w 114"/>
                <a:gd name="T33" fmla="*/ 44 h 159"/>
                <a:gd name="T34" fmla="*/ 95 w 114"/>
                <a:gd name="T35" fmla="*/ 47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4" h="159">
                  <a:moveTo>
                    <a:pt x="95" y="47"/>
                  </a:moveTo>
                  <a:cubicBezTo>
                    <a:pt x="94" y="35"/>
                    <a:pt x="86" y="13"/>
                    <a:pt x="60" y="13"/>
                  </a:cubicBezTo>
                  <a:cubicBezTo>
                    <a:pt x="45" y="13"/>
                    <a:pt x="34" y="23"/>
                    <a:pt x="34" y="34"/>
                  </a:cubicBezTo>
                  <a:cubicBezTo>
                    <a:pt x="34" y="55"/>
                    <a:pt x="74" y="64"/>
                    <a:pt x="95" y="79"/>
                  </a:cubicBezTo>
                  <a:cubicBezTo>
                    <a:pt x="105" y="87"/>
                    <a:pt x="114" y="98"/>
                    <a:pt x="114" y="114"/>
                  </a:cubicBezTo>
                  <a:cubicBezTo>
                    <a:pt x="114" y="142"/>
                    <a:pt x="91" y="159"/>
                    <a:pt x="51" y="159"/>
                  </a:cubicBezTo>
                  <a:cubicBezTo>
                    <a:pt x="30" y="159"/>
                    <a:pt x="11" y="155"/>
                    <a:pt x="2" y="153"/>
                  </a:cubicBezTo>
                  <a:lnTo>
                    <a:pt x="0" y="109"/>
                  </a:lnTo>
                  <a:lnTo>
                    <a:pt x="10" y="109"/>
                  </a:lnTo>
                  <a:cubicBezTo>
                    <a:pt x="10" y="128"/>
                    <a:pt x="24" y="148"/>
                    <a:pt x="49" y="148"/>
                  </a:cubicBezTo>
                  <a:cubicBezTo>
                    <a:pt x="64" y="148"/>
                    <a:pt x="80" y="139"/>
                    <a:pt x="80" y="123"/>
                  </a:cubicBezTo>
                  <a:cubicBezTo>
                    <a:pt x="80" y="102"/>
                    <a:pt x="46" y="95"/>
                    <a:pt x="25" y="82"/>
                  </a:cubicBezTo>
                  <a:cubicBezTo>
                    <a:pt x="7" y="70"/>
                    <a:pt x="0" y="62"/>
                    <a:pt x="0" y="43"/>
                  </a:cubicBezTo>
                  <a:cubicBezTo>
                    <a:pt x="0" y="13"/>
                    <a:pt x="27" y="0"/>
                    <a:pt x="60" y="0"/>
                  </a:cubicBezTo>
                  <a:cubicBezTo>
                    <a:pt x="76" y="0"/>
                    <a:pt x="89" y="3"/>
                    <a:pt x="100" y="5"/>
                  </a:cubicBezTo>
                  <a:lnTo>
                    <a:pt x="102" y="44"/>
                  </a:lnTo>
                  <a:lnTo>
                    <a:pt x="95" y="44"/>
                  </a:lnTo>
                  <a:lnTo>
                    <a:pt x="95" y="47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" name="Freeform 341">
              <a:extLst>
                <a:ext uri="{FF2B5EF4-FFF2-40B4-BE49-F238E27FC236}">
                  <a16:creationId xmlns:a16="http://schemas.microsoft.com/office/drawing/2014/main" id="{63461ABA-2021-477C-9563-684C8D89049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1199" y="-796925"/>
              <a:ext cx="38100" cy="36513"/>
            </a:xfrm>
            <a:custGeom>
              <a:avLst/>
              <a:gdLst>
                <a:gd name="T0" fmla="*/ 13 w 76"/>
                <a:gd name="T1" fmla="*/ 0 h 76"/>
                <a:gd name="T2" fmla="*/ 13 w 76"/>
                <a:gd name="T3" fmla="*/ 64 h 76"/>
                <a:gd name="T4" fmla="*/ 62 w 76"/>
                <a:gd name="T5" fmla="*/ 64 h 76"/>
                <a:gd name="T6" fmla="*/ 62 w 76"/>
                <a:gd name="T7" fmla="*/ 0 h 76"/>
                <a:gd name="T8" fmla="*/ 76 w 76"/>
                <a:gd name="T9" fmla="*/ 0 h 76"/>
                <a:gd name="T10" fmla="*/ 76 w 76"/>
                <a:gd name="T11" fmla="*/ 76 h 76"/>
                <a:gd name="T12" fmla="*/ 0 w 76"/>
                <a:gd name="T13" fmla="*/ 76 h 76"/>
                <a:gd name="T14" fmla="*/ 0 w 76"/>
                <a:gd name="T15" fmla="*/ 0 h 76"/>
                <a:gd name="T16" fmla="*/ 13 w 76"/>
                <a:gd name="T17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" h="76">
                  <a:moveTo>
                    <a:pt x="13" y="0"/>
                  </a:moveTo>
                  <a:lnTo>
                    <a:pt x="13" y="64"/>
                  </a:lnTo>
                  <a:lnTo>
                    <a:pt x="62" y="64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76" y="76"/>
                  </a:lnTo>
                  <a:lnTo>
                    <a:pt x="0" y="76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" name="Freeform 342">
              <a:extLst>
                <a:ext uri="{FF2B5EF4-FFF2-40B4-BE49-F238E27FC236}">
                  <a16:creationId xmlns:a16="http://schemas.microsoft.com/office/drawing/2014/main" id="{26461115-874A-44D7-88D0-6A941FAF54C4}"/>
                </a:ext>
              </a:extLst>
            </p:cNvPr>
            <p:cNvSpPr>
              <a:spLocks/>
            </p:cNvSpPr>
            <p:nvPr/>
          </p:nvSpPr>
          <p:spPr bwMode="auto">
            <a:xfrm>
              <a:off x="9666287" y="-796925"/>
              <a:ext cx="38100" cy="36513"/>
            </a:xfrm>
            <a:custGeom>
              <a:avLst/>
              <a:gdLst>
                <a:gd name="T0" fmla="*/ 64 w 77"/>
                <a:gd name="T1" fmla="*/ 13 h 76"/>
                <a:gd name="T2" fmla="*/ 14 w 77"/>
                <a:gd name="T3" fmla="*/ 13 h 76"/>
                <a:gd name="T4" fmla="*/ 14 w 77"/>
                <a:gd name="T5" fmla="*/ 76 h 76"/>
                <a:gd name="T6" fmla="*/ 0 w 77"/>
                <a:gd name="T7" fmla="*/ 76 h 76"/>
                <a:gd name="T8" fmla="*/ 0 w 77"/>
                <a:gd name="T9" fmla="*/ 0 h 76"/>
                <a:gd name="T10" fmla="*/ 77 w 77"/>
                <a:gd name="T11" fmla="*/ 0 h 76"/>
                <a:gd name="T12" fmla="*/ 77 w 77"/>
                <a:gd name="T13" fmla="*/ 76 h 76"/>
                <a:gd name="T14" fmla="*/ 64 w 77"/>
                <a:gd name="T15" fmla="*/ 76 h 76"/>
                <a:gd name="T16" fmla="*/ 64 w 77"/>
                <a:gd name="T17" fmla="*/ 13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" h="76">
                  <a:moveTo>
                    <a:pt x="64" y="13"/>
                  </a:moveTo>
                  <a:lnTo>
                    <a:pt x="14" y="13"/>
                  </a:lnTo>
                  <a:lnTo>
                    <a:pt x="14" y="76"/>
                  </a:lnTo>
                  <a:lnTo>
                    <a:pt x="0" y="76"/>
                  </a:lnTo>
                  <a:lnTo>
                    <a:pt x="0" y="0"/>
                  </a:lnTo>
                  <a:lnTo>
                    <a:pt x="77" y="0"/>
                  </a:lnTo>
                  <a:lnTo>
                    <a:pt x="77" y="76"/>
                  </a:lnTo>
                  <a:lnTo>
                    <a:pt x="64" y="76"/>
                  </a:lnTo>
                  <a:lnTo>
                    <a:pt x="64" y="13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" name="Freeform 343">
              <a:extLst>
                <a:ext uri="{FF2B5EF4-FFF2-40B4-BE49-F238E27FC236}">
                  <a16:creationId xmlns:a16="http://schemas.microsoft.com/office/drawing/2014/main" id="{BA9935C1-7F61-4B07-B6B5-04DACAF94DB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32962" y="-808038"/>
              <a:ext cx="6350" cy="47625"/>
            </a:xfrm>
            <a:custGeom>
              <a:avLst/>
              <a:gdLst>
                <a:gd name="T0" fmla="*/ 14 w 14"/>
                <a:gd name="T1" fmla="*/ 11 h 98"/>
                <a:gd name="T2" fmla="*/ 0 w 14"/>
                <a:gd name="T3" fmla="*/ 11 h 98"/>
                <a:gd name="T4" fmla="*/ 0 w 14"/>
                <a:gd name="T5" fmla="*/ 0 h 98"/>
                <a:gd name="T6" fmla="*/ 14 w 14"/>
                <a:gd name="T7" fmla="*/ 0 h 98"/>
                <a:gd name="T8" fmla="*/ 14 w 14"/>
                <a:gd name="T9" fmla="*/ 11 h 98"/>
                <a:gd name="T10" fmla="*/ 14 w 14"/>
                <a:gd name="T11" fmla="*/ 98 h 98"/>
                <a:gd name="T12" fmla="*/ 0 w 14"/>
                <a:gd name="T13" fmla="*/ 98 h 98"/>
                <a:gd name="T14" fmla="*/ 0 w 14"/>
                <a:gd name="T15" fmla="*/ 22 h 98"/>
                <a:gd name="T16" fmla="*/ 14 w 14"/>
                <a:gd name="T17" fmla="*/ 22 h 98"/>
                <a:gd name="T18" fmla="*/ 14 w 14"/>
                <a:gd name="T19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98">
                  <a:moveTo>
                    <a:pt x="14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1"/>
                  </a:lnTo>
                  <a:close/>
                  <a:moveTo>
                    <a:pt x="14" y="98"/>
                  </a:moveTo>
                  <a:lnTo>
                    <a:pt x="0" y="98"/>
                  </a:lnTo>
                  <a:lnTo>
                    <a:pt x="0" y="22"/>
                  </a:lnTo>
                  <a:lnTo>
                    <a:pt x="14" y="22"/>
                  </a:lnTo>
                  <a:lnTo>
                    <a:pt x="14" y="98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" name="Freeform 344">
              <a:extLst>
                <a:ext uri="{FF2B5EF4-FFF2-40B4-BE49-F238E27FC236}">
                  <a16:creationId xmlns:a16="http://schemas.microsoft.com/office/drawing/2014/main" id="{F7D01E74-9F5E-41B1-9505-71AD771A8008}"/>
                </a:ext>
              </a:extLst>
            </p:cNvPr>
            <p:cNvSpPr>
              <a:spLocks/>
            </p:cNvSpPr>
            <p:nvPr/>
          </p:nvSpPr>
          <p:spPr bwMode="auto">
            <a:xfrm>
              <a:off x="9763124" y="-796925"/>
              <a:ext cx="38100" cy="36513"/>
            </a:xfrm>
            <a:custGeom>
              <a:avLst/>
              <a:gdLst>
                <a:gd name="T0" fmla="*/ 55 w 76"/>
                <a:gd name="T1" fmla="*/ 76 h 76"/>
                <a:gd name="T2" fmla="*/ 20 w 76"/>
                <a:gd name="T3" fmla="*/ 76 h 76"/>
                <a:gd name="T4" fmla="*/ 0 w 76"/>
                <a:gd name="T5" fmla="*/ 0 h 76"/>
                <a:gd name="T6" fmla="*/ 14 w 76"/>
                <a:gd name="T7" fmla="*/ 0 h 76"/>
                <a:gd name="T8" fmla="*/ 32 w 76"/>
                <a:gd name="T9" fmla="*/ 64 h 76"/>
                <a:gd name="T10" fmla="*/ 45 w 76"/>
                <a:gd name="T11" fmla="*/ 64 h 76"/>
                <a:gd name="T12" fmla="*/ 62 w 76"/>
                <a:gd name="T13" fmla="*/ 0 h 76"/>
                <a:gd name="T14" fmla="*/ 76 w 76"/>
                <a:gd name="T15" fmla="*/ 0 h 76"/>
                <a:gd name="T16" fmla="*/ 55 w 76"/>
                <a:gd name="T1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" h="76">
                  <a:moveTo>
                    <a:pt x="55" y="76"/>
                  </a:moveTo>
                  <a:lnTo>
                    <a:pt x="20" y="76"/>
                  </a:lnTo>
                  <a:lnTo>
                    <a:pt x="0" y="0"/>
                  </a:lnTo>
                  <a:lnTo>
                    <a:pt x="14" y="0"/>
                  </a:lnTo>
                  <a:lnTo>
                    <a:pt x="32" y="64"/>
                  </a:lnTo>
                  <a:lnTo>
                    <a:pt x="45" y="64"/>
                  </a:lnTo>
                  <a:cubicBezTo>
                    <a:pt x="45" y="60"/>
                    <a:pt x="62" y="0"/>
                    <a:pt x="62" y="0"/>
                  </a:cubicBezTo>
                  <a:lnTo>
                    <a:pt x="76" y="0"/>
                  </a:lnTo>
                  <a:lnTo>
                    <a:pt x="55" y="7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" name="Freeform 345">
              <a:extLst>
                <a:ext uri="{FF2B5EF4-FFF2-40B4-BE49-F238E27FC236}">
                  <a16:creationId xmlns:a16="http://schemas.microsoft.com/office/drawing/2014/main" id="{2A5CE9EF-7E27-4D70-82EE-F27F8FC4A6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25037" y="-796925"/>
              <a:ext cx="38100" cy="36513"/>
            </a:xfrm>
            <a:custGeom>
              <a:avLst/>
              <a:gdLst>
                <a:gd name="T0" fmla="*/ 0 w 76"/>
                <a:gd name="T1" fmla="*/ 76 h 76"/>
                <a:gd name="T2" fmla="*/ 0 w 76"/>
                <a:gd name="T3" fmla="*/ 0 h 76"/>
                <a:gd name="T4" fmla="*/ 76 w 76"/>
                <a:gd name="T5" fmla="*/ 0 h 76"/>
                <a:gd name="T6" fmla="*/ 76 w 76"/>
                <a:gd name="T7" fmla="*/ 45 h 76"/>
                <a:gd name="T8" fmla="*/ 14 w 76"/>
                <a:gd name="T9" fmla="*/ 45 h 76"/>
                <a:gd name="T10" fmla="*/ 14 w 76"/>
                <a:gd name="T11" fmla="*/ 64 h 76"/>
                <a:gd name="T12" fmla="*/ 63 w 76"/>
                <a:gd name="T13" fmla="*/ 64 h 76"/>
                <a:gd name="T14" fmla="*/ 63 w 76"/>
                <a:gd name="T15" fmla="*/ 76 h 76"/>
                <a:gd name="T16" fmla="*/ 0 w 76"/>
                <a:gd name="T17" fmla="*/ 76 h 76"/>
                <a:gd name="T18" fmla="*/ 14 w 76"/>
                <a:gd name="T19" fmla="*/ 33 h 76"/>
                <a:gd name="T20" fmla="*/ 63 w 76"/>
                <a:gd name="T21" fmla="*/ 33 h 76"/>
                <a:gd name="T22" fmla="*/ 63 w 76"/>
                <a:gd name="T23" fmla="*/ 14 h 76"/>
                <a:gd name="T24" fmla="*/ 14 w 76"/>
                <a:gd name="T25" fmla="*/ 14 h 76"/>
                <a:gd name="T26" fmla="*/ 14 w 76"/>
                <a:gd name="T27" fmla="*/ 33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6" h="76">
                  <a:moveTo>
                    <a:pt x="0" y="76"/>
                  </a:moveTo>
                  <a:lnTo>
                    <a:pt x="0" y="0"/>
                  </a:lnTo>
                  <a:lnTo>
                    <a:pt x="76" y="0"/>
                  </a:lnTo>
                  <a:lnTo>
                    <a:pt x="76" y="45"/>
                  </a:lnTo>
                  <a:lnTo>
                    <a:pt x="14" y="45"/>
                  </a:lnTo>
                  <a:lnTo>
                    <a:pt x="14" y="64"/>
                  </a:lnTo>
                  <a:lnTo>
                    <a:pt x="63" y="64"/>
                  </a:lnTo>
                  <a:lnTo>
                    <a:pt x="63" y="76"/>
                  </a:lnTo>
                  <a:lnTo>
                    <a:pt x="0" y="76"/>
                  </a:lnTo>
                  <a:close/>
                  <a:moveTo>
                    <a:pt x="14" y="33"/>
                  </a:moveTo>
                  <a:lnTo>
                    <a:pt x="63" y="33"/>
                  </a:lnTo>
                  <a:lnTo>
                    <a:pt x="63" y="14"/>
                  </a:lnTo>
                  <a:lnTo>
                    <a:pt x="14" y="14"/>
                  </a:lnTo>
                  <a:lnTo>
                    <a:pt x="14" y="33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" name="Freeform 346">
              <a:extLst>
                <a:ext uri="{FF2B5EF4-FFF2-40B4-BE49-F238E27FC236}">
                  <a16:creationId xmlns:a16="http://schemas.microsoft.com/office/drawing/2014/main" id="{1AC37F7C-A174-4721-BE11-FBC8D90FF719}"/>
                </a:ext>
              </a:extLst>
            </p:cNvPr>
            <p:cNvSpPr>
              <a:spLocks/>
            </p:cNvSpPr>
            <p:nvPr/>
          </p:nvSpPr>
          <p:spPr bwMode="auto">
            <a:xfrm>
              <a:off x="9886949" y="-796925"/>
              <a:ext cx="23813" cy="36513"/>
            </a:xfrm>
            <a:custGeom>
              <a:avLst/>
              <a:gdLst>
                <a:gd name="T0" fmla="*/ 0 w 49"/>
                <a:gd name="T1" fmla="*/ 76 h 76"/>
                <a:gd name="T2" fmla="*/ 0 w 49"/>
                <a:gd name="T3" fmla="*/ 0 h 76"/>
                <a:gd name="T4" fmla="*/ 49 w 49"/>
                <a:gd name="T5" fmla="*/ 0 h 76"/>
                <a:gd name="T6" fmla="*/ 49 w 49"/>
                <a:gd name="T7" fmla="*/ 13 h 76"/>
                <a:gd name="T8" fmla="*/ 14 w 49"/>
                <a:gd name="T9" fmla="*/ 13 h 76"/>
                <a:gd name="T10" fmla="*/ 14 w 49"/>
                <a:gd name="T11" fmla="*/ 76 h 76"/>
                <a:gd name="T12" fmla="*/ 0 w 49"/>
                <a:gd name="T1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76">
                  <a:moveTo>
                    <a:pt x="0" y="76"/>
                  </a:moveTo>
                  <a:lnTo>
                    <a:pt x="0" y="0"/>
                  </a:lnTo>
                  <a:lnTo>
                    <a:pt x="49" y="0"/>
                  </a:lnTo>
                  <a:lnTo>
                    <a:pt x="49" y="13"/>
                  </a:lnTo>
                  <a:lnTo>
                    <a:pt x="14" y="13"/>
                  </a:lnTo>
                  <a:lnTo>
                    <a:pt x="14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" name="Freeform 347">
              <a:extLst>
                <a:ext uri="{FF2B5EF4-FFF2-40B4-BE49-F238E27FC236}">
                  <a16:creationId xmlns:a16="http://schemas.microsoft.com/office/drawing/2014/main" id="{EEC157B2-9730-4F0F-BC86-B0D33B2772C5}"/>
                </a:ext>
              </a:extLst>
            </p:cNvPr>
            <p:cNvSpPr>
              <a:spLocks/>
            </p:cNvSpPr>
            <p:nvPr/>
          </p:nvSpPr>
          <p:spPr bwMode="auto">
            <a:xfrm>
              <a:off x="9934574" y="-796925"/>
              <a:ext cx="38100" cy="36513"/>
            </a:xfrm>
            <a:custGeom>
              <a:avLst/>
              <a:gdLst>
                <a:gd name="T0" fmla="*/ 62 w 76"/>
                <a:gd name="T1" fmla="*/ 45 h 76"/>
                <a:gd name="T2" fmla="*/ 31 w 76"/>
                <a:gd name="T3" fmla="*/ 45 h 76"/>
                <a:gd name="T4" fmla="*/ 0 w 76"/>
                <a:gd name="T5" fmla="*/ 45 h 76"/>
                <a:gd name="T6" fmla="*/ 0 w 76"/>
                <a:gd name="T7" fmla="*/ 0 h 76"/>
                <a:gd name="T8" fmla="*/ 64 w 76"/>
                <a:gd name="T9" fmla="*/ 0 h 76"/>
                <a:gd name="T10" fmla="*/ 64 w 76"/>
                <a:gd name="T11" fmla="*/ 13 h 76"/>
                <a:gd name="T12" fmla="*/ 14 w 76"/>
                <a:gd name="T13" fmla="*/ 13 h 76"/>
                <a:gd name="T14" fmla="*/ 14 w 76"/>
                <a:gd name="T15" fmla="*/ 33 h 76"/>
                <a:gd name="T16" fmla="*/ 76 w 76"/>
                <a:gd name="T17" fmla="*/ 33 h 76"/>
                <a:gd name="T18" fmla="*/ 76 w 76"/>
                <a:gd name="T19" fmla="*/ 76 h 76"/>
                <a:gd name="T20" fmla="*/ 0 w 76"/>
                <a:gd name="T21" fmla="*/ 76 h 76"/>
                <a:gd name="T22" fmla="*/ 0 w 76"/>
                <a:gd name="T23" fmla="*/ 64 h 76"/>
                <a:gd name="T24" fmla="*/ 62 w 76"/>
                <a:gd name="T25" fmla="*/ 64 h 76"/>
                <a:gd name="T26" fmla="*/ 62 w 76"/>
                <a:gd name="T27" fmla="*/ 4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6" h="76">
                  <a:moveTo>
                    <a:pt x="62" y="45"/>
                  </a:moveTo>
                  <a:lnTo>
                    <a:pt x="31" y="45"/>
                  </a:lnTo>
                  <a:lnTo>
                    <a:pt x="0" y="45"/>
                  </a:lnTo>
                  <a:lnTo>
                    <a:pt x="0" y="0"/>
                  </a:lnTo>
                  <a:lnTo>
                    <a:pt x="64" y="0"/>
                  </a:lnTo>
                  <a:lnTo>
                    <a:pt x="64" y="13"/>
                  </a:lnTo>
                  <a:lnTo>
                    <a:pt x="14" y="13"/>
                  </a:lnTo>
                  <a:lnTo>
                    <a:pt x="14" y="33"/>
                  </a:lnTo>
                  <a:lnTo>
                    <a:pt x="76" y="33"/>
                  </a:lnTo>
                  <a:lnTo>
                    <a:pt x="76" y="7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62" y="64"/>
                  </a:lnTo>
                  <a:lnTo>
                    <a:pt x="62" y="45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" name="Freeform 348">
              <a:extLst>
                <a:ext uri="{FF2B5EF4-FFF2-40B4-BE49-F238E27FC236}">
                  <a16:creationId xmlns:a16="http://schemas.microsoft.com/office/drawing/2014/main" id="{5AE83216-781E-484A-8BE2-5F1B0C433B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01249" y="-808038"/>
              <a:ext cx="6350" cy="47625"/>
            </a:xfrm>
            <a:custGeom>
              <a:avLst/>
              <a:gdLst>
                <a:gd name="T0" fmla="*/ 13 w 13"/>
                <a:gd name="T1" fmla="*/ 11 h 98"/>
                <a:gd name="T2" fmla="*/ 0 w 13"/>
                <a:gd name="T3" fmla="*/ 11 h 98"/>
                <a:gd name="T4" fmla="*/ 0 w 13"/>
                <a:gd name="T5" fmla="*/ 0 h 98"/>
                <a:gd name="T6" fmla="*/ 13 w 13"/>
                <a:gd name="T7" fmla="*/ 0 h 98"/>
                <a:gd name="T8" fmla="*/ 13 w 13"/>
                <a:gd name="T9" fmla="*/ 11 h 98"/>
                <a:gd name="T10" fmla="*/ 13 w 13"/>
                <a:gd name="T11" fmla="*/ 98 h 98"/>
                <a:gd name="T12" fmla="*/ 0 w 13"/>
                <a:gd name="T13" fmla="*/ 98 h 98"/>
                <a:gd name="T14" fmla="*/ 0 w 13"/>
                <a:gd name="T15" fmla="*/ 22 h 98"/>
                <a:gd name="T16" fmla="*/ 13 w 13"/>
                <a:gd name="T17" fmla="*/ 22 h 98"/>
                <a:gd name="T18" fmla="*/ 13 w 13"/>
                <a:gd name="T19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98">
                  <a:moveTo>
                    <a:pt x="13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11"/>
                  </a:lnTo>
                  <a:close/>
                  <a:moveTo>
                    <a:pt x="13" y="98"/>
                  </a:moveTo>
                  <a:lnTo>
                    <a:pt x="0" y="98"/>
                  </a:lnTo>
                  <a:lnTo>
                    <a:pt x="0" y="22"/>
                  </a:lnTo>
                  <a:lnTo>
                    <a:pt x="13" y="22"/>
                  </a:lnTo>
                  <a:lnTo>
                    <a:pt x="13" y="98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" name="Freeform 349">
              <a:extLst>
                <a:ext uri="{FF2B5EF4-FFF2-40B4-BE49-F238E27FC236}">
                  <a16:creationId xmlns:a16="http://schemas.microsoft.com/office/drawing/2014/main" id="{41FCBC8D-6636-4A3C-B958-9BCCEFAD8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36174" y="-806450"/>
              <a:ext cx="23813" cy="46038"/>
            </a:xfrm>
            <a:custGeom>
              <a:avLst/>
              <a:gdLst>
                <a:gd name="T0" fmla="*/ 50 w 50"/>
                <a:gd name="T1" fmla="*/ 85 h 97"/>
                <a:gd name="T2" fmla="*/ 50 w 50"/>
                <a:gd name="T3" fmla="*/ 97 h 97"/>
                <a:gd name="T4" fmla="*/ 0 w 50"/>
                <a:gd name="T5" fmla="*/ 97 h 97"/>
                <a:gd name="T6" fmla="*/ 0 w 50"/>
                <a:gd name="T7" fmla="*/ 49 h 97"/>
                <a:gd name="T8" fmla="*/ 0 w 50"/>
                <a:gd name="T9" fmla="*/ 0 h 97"/>
                <a:gd name="T10" fmla="*/ 14 w 50"/>
                <a:gd name="T11" fmla="*/ 0 h 97"/>
                <a:gd name="T12" fmla="*/ 14 w 50"/>
                <a:gd name="T13" fmla="*/ 21 h 97"/>
                <a:gd name="T14" fmla="*/ 39 w 50"/>
                <a:gd name="T15" fmla="*/ 21 h 97"/>
                <a:gd name="T16" fmla="*/ 39 w 50"/>
                <a:gd name="T17" fmla="*/ 34 h 97"/>
                <a:gd name="T18" fmla="*/ 14 w 50"/>
                <a:gd name="T19" fmla="*/ 34 h 97"/>
                <a:gd name="T20" fmla="*/ 14 w 50"/>
                <a:gd name="T21" fmla="*/ 85 h 97"/>
                <a:gd name="T22" fmla="*/ 50 w 50"/>
                <a:gd name="T23" fmla="*/ 8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" h="97">
                  <a:moveTo>
                    <a:pt x="50" y="85"/>
                  </a:moveTo>
                  <a:lnTo>
                    <a:pt x="50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21"/>
                  </a:lnTo>
                  <a:lnTo>
                    <a:pt x="39" y="21"/>
                  </a:lnTo>
                  <a:lnTo>
                    <a:pt x="39" y="34"/>
                  </a:lnTo>
                  <a:lnTo>
                    <a:pt x="14" y="34"/>
                  </a:lnTo>
                  <a:lnTo>
                    <a:pt x="14" y="85"/>
                  </a:lnTo>
                  <a:lnTo>
                    <a:pt x="50" y="85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" name="Freeform 350">
              <a:extLst>
                <a:ext uri="{FF2B5EF4-FFF2-40B4-BE49-F238E27FC236}">
                  <a16:creationId xmlns:a16="http://schemas.microsoft.com/office/drawing/2014/main" id="{199027C0-09DD-4227-9160-CD2283B7B5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88562" y="-808038"/>
              <a:ext cx="38100" cy="47625"/>
            </a:xfrm>
            <a:custGeom>
              <a:avLst/>
              <a:gdLst>
                <a:gd name="T0" fmla="*/ 76 w 76"/>
                <a:gd name="T1" fmla="*/ 67 h 98"/>
                <a:gd name="T2" fmla="*/ 76 w 76"/>
                <a:gd name="T3" fmla="*/ 22 h 98"/>
                <a:gd name="T4" fmla="*/ 44 w 76"/>
                <a:gd name="T5" fmla="*/ 22 h 98"/>
                <a:gd name="T6" fmla="*/ 59 w 76"/>
                <a:gd name="T7" fmla="*/ 0 h 98"/>
                <a:gd name="T8" fmla="*/ 45 w 76"/>
                <a:gd name="T9" fmla="*/ 0 h 98"/>
                <a:gd name="T10" fmla="*/ 27 w 76"/>
                <a:gd name="T11" fmla="*/ 22 h 98"/>
                <a:gd name="T12" fmla="*/ 0 w 76"/>
                <a:gd name="T13" fmla="*/ 22 h 98"/>
                <a:gd name="T14" fmla="*/ 0 w 76"/>
                <a:gd name="T15" fmla="*/ 98 h 98"/>
                <a:gd name="T16" fmla="*/ 62 w 76"/>
                <a:gd name="T17" fmla="*/ 98 h 98"/>
                <a:gd name="T18" fmla="*/ 62 w 76"/>
                <a:gd name="T19" fmla="*/ 86 h 98"/>
                <a:gd name="T20" fmla="*/ 14 w 76"/>
                <a:gd name="T21" fmla="*/ 86 h 98"/>
                <a:gd name="T22" fmla="*/ 14 w 76"/>
                <a:gd name="T23" fmla="*/ 67 h 98"/>
                <a:gd name="T24" fmla="*/ 76 w 76"/>
                <a:gd name="T25" fmla="*/ 67 h 98"/>
                <a:gd name="T26" fmla="*/ 14 w 76"/>
                <a:gd name="T27" fmla="*/ 36 h 98"/>
                <a:gd name="T28" fmla="*/ 62 w 76"/>
                <a:gd name="T29" fmla="*/ 36 h 98"/>
                <a:gd name="T30" fmla="*/ 62 w 76"/>
                <a:gd name="T31" fmla="*/ 55 h 98"/>
                <a:gd name="T32" fmla="*/ 14 w 76"/>
                <a:gd name="T33" fmla="*/ 55 h 98"/>
                <a:gd name="T34" fmla="*/ 14 w 76"/>
                <a:gd name="T35" fmla="*/ 3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6" h="98">
                  <a:moveTo>
                    <a:pt x="76" y="67"/>
                  </a:moveTo>
                  <a:lnTo>
                    <a:pt x="76" y="22"/>
                  </a:lnTo>
                  <a:lnTo>
                    <a:pt x="44" y="22"/>
                  </a:lnTo>
                  <a:lnTo>
                    <a:pt x="59" y="0"/>
                  </a:lnTo>
                  <a:lnTo>
                    <a:pt x="45" y="0"/>
                  </a:lnTo>
                  <a:cubicBezTo>
                    <a:pt x="45" y="0"/>
                    <a:pt x="32" y="15"/>
                    <a:pt x="27" y="22"/>
                  </a:cubicBezTo>
                  <a:lnTo>
                    <a:pt x="0" y="22"/>
                  </a:lnTo>
                  <a:lnTo>
                    <a:pt x="0" y="98"/>
                  </a:lnTo>
                  <a:lnTo>
                    <a:pt x="62" y="98"/>
                  </a:lnTo>
                  <a:lnTo>
                    <a:pt x="62" y="86"/>
                  </a:lnTo>
                  <a:lnTo>
                    <a:pt x="14" y="86"/>
                  </a:lnTo>
                  <a:lnTo>
                    <a:pt x="14" y="67"/>
                  </a:lnTo>
                  <a:lnTo>
                    <a:pt x="76" y="67"/>
                  </a:lnTo>
                  <a:close/>
                  <a:moveTo>
                    <a:pt x="14" y="36"/>
                  </a:moveTo>
                  <a:lnTo>
                    <a:pt x="62" y="36"/>
                  </a:lnTo>
                  <a:lnTo>
                    <a:pt x="62" y="55"/>
                  </a:lnTo>
                  <a:lnTo>
                    <a:pt x="14" y="55"/>
                  </a:lnTo>
                  <a:lnTo>
                    <a:pt x="14" y="3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" name="Freeform 351">
              <a:extLst>
                <a:ext uri="{FF2B5EF4-FFF2-40B4-BE49-F238E27FC236}">
                  <a16:creationId xmlns:a16="http://schemas.microsoft.com/office/drawing/2014/main" id="{A5C0474E-79D4-491A-B0EF-02342377B45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90087" y="-906463"/>
              <a:ext cx="68263" cy="66675"/>
            </a:xfrm>
            <a:custGeom>
              <a:avLst/>
              <a:gdLst>
                <a:gd name="T0" fmla="*/ 139 w 139"/>
                <a:gd name="T1" fmla="*/ 135 h 135"/>
                <a:gd name="T2" fmla="*/ 113 w 139"/>
                <a:gd name="T3" fmla="*/ 135 h 135"/>
                <a:gd name="T4" fmla="*/ 113 w 139"/>
                <a:gd name="T5" fmla="*/ 108 h 135"/>
                <a:gd name="T6" fmla="*/ 28 w 139"/>
                <a:gd name="T7" fmla="*/ 108 h 135"/>
                <a:gd name="T8" fmla="*/ 28 w 139"/>
                <a:gd name="T9" fmla="*/ 135 h 135"/>
                <a:gd name="T10" fmla="*/ 0 w 139"/>
                <a:gd name="T11" fmla="*/ 135 h 135"/>
                <a:gd name="T12" fmla="*/ 0 w 139"/>
                <a:gd name="T13" fmla="*/ 108 h 135"/>
                <a:gd name="T14" fmla="*/ 11 w 139"/>
                <a:gd name="T15" fmla="*/ 108 h 135"/>
                <a:gd name="T16" fmla="*/ 11 w 139"/>
                <a:gd name="T17" fmla="*/ 80 h 135"/>
                <a:gd name="T18" fmla="*/ 23 w 139"/>
                <a:gd name="T19" fmla="*/ 80 h 135"/>
                <a:gd name="T20" fmla="*/ 23 w 139"/>
                <a:gd name="T21" fmla="*/ 54 h 135"/>
                <a:gd name="T22" fmla="*/ 34 w 139"/>
                <a:gd name="T23" fmla="*/ 54 h 135"/>
                <a:gd name="T24" fmla="*/ 34 w 139"/>
                <a:gd name="T25" fmla="*/ 28 h 135"/>
                <a:gd name="T26" fmla="*/ 41 w 139"/>
                <a:gd name="T27" fmla="*/ 28 h 135"/>
                <a:gd name="T28" fmla="*/ 41 w 139"/>
                <a:gd name="T29" fmla="*/ 0 h 135"/>
                <a:gd name="T30" fmla="*/ 95 w 139"/>
                <a:gd name="T31" fmla="*/ 0 h 135"/>
                <a:gd name="T32" fmla="*/ 95 w 139"/>
                <a:gd name="T33" fmla="*/ 28 h 135"/>
                <a:gd name="T34" fmla="*/ 103 w 139"/>
                <a:gd name="T35" fmla="*/ 28 h 135"/>
                <a:gd name="T36" fmla="*/ 103 w 139"/>
                <a:gd name="T37" fmla="*/ 55 h 135"/>
                <a:gd name="T38" fmla="*/ 114 w 139"/>
                <a:gd name="T39" fmla="*/ 55 h 135"/>
                <a:gd name="T40" fmla="*/ 114 w 139"/>
                <a:gd name="T41" fmla="*/ 83 h 135"/>
                <a:gd name="T42" fmla="*/ 125 w 139"/>
                <a:gd name="T43" fmla="*/ 83 h 135"/>
                <a:gd name="T44" fmla="*/ 125 w 139"/>
                <a:gd name="T45" fmla="*/ 110 h 135"/>
                <a:gd name="T46" fmla="*/ 136 w 139"/>
                <a:gd name="T47" fmla="*/ 110 h 135"/>
                <a:gd name="T48" fmla="*/ 136 w 139"/>
                <a:gd name="T49" fmla="*/ 135 h 135"/>
                <a:gd name="T50" fmla="*/ 139 w 139"/>
                <a:gd name="T51" fmla="*/ 135 h 135"/>
                <a:gd name="T52" fmla="*/ 89 w 139"/>
                <a:gd name="T53" fmla="*/ 54 h 135"/>
                <a:gd name="T54" fmla="*/ 78 w 139"/>
                <a:gd name="T55" fmla="*/ 54 h 135"/>
                <a:gd name="T56" fmla="*/ 78 w 139"/>
                <a:gd name="T57" fmla="*/ 28 h 135"/>
                <a:gd name="T58" fmla="*/ 61 w 139"/>
                <a:gd name="T59" fmla="*/ 28 h 135"/>
                <a:gd name="T60" fmla="*/ 61 w 139"/>
                <a:gd name="T61" fmla="*/ 55 h 135"/>
                <a:gd name="T62" fmla="*/ 50 w 139"/>
                <a:gd name="T63" fmla="*/ 55 h 135"/>
                <a:gd name="T64" fmla="*/ 50 w 139"/>
                <a:gd name="T65" fmla="*/ 83 h 135"/>
                <a:gd name="T66" fmla="*/ 89 w 139"/>
                <a:gd name="T67" fmla="*/ 83 h 135"/>
                <a:gd name="T68" fmla="*/ 89 w 139"/>
                <a:gd name="T69" fmla="*/ 54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9" h="135">
                  <a:moveTo>
                    <a:pt x="139" y="135"/>
                  </a:moveTo>
                  <a:lnTo>
                    <a:pt x="113" y="135"/>
                  </a:lnTo>
                  <a:lnTo>
                    <a:pt x="113" y="108"/>
                  </a:lnTo>
                  <a:lnTo>
                    <a:pt x="28" y="108"/>
                  </a:lnTo>
                  <a:lnTo>
                    <a:pt x="28" y="135"/>
                  </a:lnTo>
                  <a:lnTo>
                    <a:pt x="0" y="135"/>
                  </a:lnTo>
                  <a:lnTo>
                    <a:pt x="0" y="108"/>
                  </a:lnTo>
                  <a:lnTo>
                    <a:pt x="11" y="108"/>
                  </a:lnTo>
                  <a:lnTo>
                    <a:pt x="11" y="80"/>
                  </a:lnTo>
                  <a:lnTo>
                    <a:pt x="23" y="80"/>
                  </a:lnTo>
                  <a:lnTo>
                    <a:pt x="23" y="54"/>
                  </a:lnTo>
                  <a:lnTo>
                    <a:pt x="34" y="54"/>
                  </a:lnTo>
                  <a:lnTo>
                    <a:pt x="34" y="28"/>
                  </a:lnTo>
                  <a:lnTo>
                    <a:pt x="41" y="28"/>
                  </a:lnTo>
                  <a:lnTo>
                    <a:pt x="41" y="0"/>
                  </a:lnTo>
                  <a:lnTo>
                    <a:pt x="95" y="0"/>
                  </a:lnTo>
                  <a:lnTo>
                    <a:pt x="95" y="28"/>
                  </a:lnTo>
                  <a:lnTo>
                    <a:pt x="103" y="28"/>
                  </a:lnTo>
                  <a:lnTo>
                    <a:pt x="103" y="55"/>
                  </a:lnTo>
                  <a:lnTo>
                    <a:pt x="114" y="55"/>
                  </a:lnTo>
                  <a:lnTo>
                    <a:pt x="114" y="83"/>
                  </a:lnTo>
                  <a:lnTo>
                    <a:pt x="125" y="83"/>
                  </a:lnTo>
                  <a:lnTo>
                    <a:pt x="125" y="110"/>
                  </a:lnTo>
                  <a:lnTo>
                    <a:pt x="136" y="110"/>
                  </a:lnTo>
                  <a:lnTo>
                    <a:pt x="136" y="135"/>
                  </a:lnTo>
                  <a:lnTo>
                    <a:pt x="139" y="135"/>
                  </a:lnTo>
                  <a:close/>
                  <a:moveTo>
                    <a:pt x="89" y="54"/>
                  </a:moveTo>
                  <a:lnTo>
                    <a:pt x="78" y="54"/>
                  </a:lnTo>
                  <a:lnTo>
                    <a:pt x="78" y="28"/>
                  </a:lnTo>
                  <a:lnTo>
                    <a:pt x="61" y="28"/>
                  </a:lnTo>
                  <a:lnTo>
                    <a:pt x="61" y="55"/>
                  </a:lnTo>
                  <a:lnTo>
                    <a:pt x="50" y="55"/>
                  </a:lnTo>
                  <a:lnTo>
                    <a:pt x="50" y="83"/>
                  </a:lnTo>
                  <a:lnTo>
                    <a:pt x="89" y="83"/>
                  </a:lnTo>
                  <a:lnTo>
                    <a:pt x="89" y="5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Freeform 352">
              <a:extLst>
                <a:ext uri="{FF2B5EF4-FFF2-40B4-BE49-F238E27FC236}">
                  <a16:creationId xmlns:a16="http://schemas.microsoft.com/office/drawing/2014/main" id="{FC17361C-BD89-4A97-AA92-2D63C0543ACE}"/>
                </a:ext>
              </a:extLst>
            </p:cNvPr>
            <p:cNvSpPr>
              <a:spLocks/>
            </p:cNvSpPr>
            <p:nvPr/>
          </p:nvSpPr>
          <p:spPr bwMode="auto">
            <a:xfrm>
              <a:off x="9663112" y="-906463"/>
              <a:ext cx="66675" cy="66675"/>
            </a:xfrm>
            <a:custGeom>
              <a:avLst/>
              <a:gdLst>
                <a:gd name="T0" fmla="*/ 69 w 134"/>
                <a:gd name="T1" fmla="*/ 0 h 137"/>
                <a:gd name="T2" fmla="*/ 131 w 134"/>
                <a:gd name="T3" fmla="*/ 43 h 137"/>
                <a:gd name="T4" fmla="*/ 100 w 134"/>
                <a:gd name="T5" fmla="*/ 43 h 137"/>
                <a:gd name="T6" fmla="*/ 69 w 134"/>
                <a:gd name="T7" fmla="*/ 25 h 137"/>
                <a:gd name="T8" fmla="*/ 28 w 134"/>
                <a:gd name="T9" fmla="*/ 69 h 137"/>
                <a:gd name="T10" fmla="*/ 69 w 134"/>
                <a:gd name="T11" fmla="*/ 113 h 137"/>
                <a:gd name="T12" fmla="*/ 105 w 134"/>
                <a:gd name="T13" fmla="*/ 83 h 137"/>
                <a:gd name="T14" fmla="*/ 60 w 134"/>
                <a:gd name="T15" fmla="*/ 83 h 137"/>
                <a:gd name="T16" fmla="*/ 60 w 134"/>
                <a:gd name="T17" fmla="*/ 62 h 137"/>
                <a:gd name="T18" fmla="*/ 134 w 134"/>
                <a:gd name="T19" fmla="*/ 62 h 137"/>
                <a:gd name="T20" fmla="*/ 134 w 134"/>
                <a:gd name="T21" fmla="*/ 82 h 137"/>
                <a:gd name="T22" fmla="*/ 69 w 134"/>
                <a:gd name="T23" fmla="*/ 137 h 137"/>
                <a:gd name="T24" fmla="*/ 0 w 134"/>
                <a:gd name="T25" fmla="*/ 68 h 137"/>
                <a:gd name="T26" fmla="*/ 69 w 134"/>
                <a:gd name="T2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4" h="137">
                  <a:moveTo>
                    <a:pt x="69" y="0"/>
                  </a:moveTo>
                  <a:cubicBezTo>
                    <a:pt x="98" y="0"/>
                    <a:pt x="121" y="15"/>
                    <a:pt x="131" y="43"/>
                  </a:cubicBezTo>
                  <a:lnTo>
                    <a:pt x="100" y="43"/>
                  </a:lnTo>
                  <a:cubicBezTo>
                    <a:pt x="94" y="30"/>
                    <a:pt x="84" y="25"/>
                    <a:pt x="69" y="25"/>
                  </a:cubicBezTo>
                  <a:cubicBezTo>
                    <a:pt x="45" y="25"/>
                    <a:pt x="28" y="43"/>
                    <a:pt x="28" y="69"/>
                  </a:cubicBezTo>
                  <a:cubicBezTo>
                    <a:pt x="28" y="95"/>
                    <a:pt x="44" y="113"/>
                    <a:pt x="69" y="113"/>
                  </a:cubicBezTo>
                  <a:cubicBezTo>
                    <a:pt x="89" y="113"/>
                    <a:pt x="101" y="100"/>
                    <a:pt x="105" y="83"/>
                  </a:cubicBezTo>
                  <a:lnTo>
                    <a:pt x="60" y="83"/>
                  </a:lnTo>
                  <a:lnTo>
                    <a:pt x="60" y="62"/>
                  </a:lnTo>
                  <a:lnTo>
                    <a:pt x="134" y="62"/>
                  </a:lnTo>
                  <a:lnTo>
                    <a:pt x="134" y="82"/>
                  </a:lnTo>
                  <a:cubicBezTo>
                    <a:pt x="130" y="109"/>
                    <a:pt x="105" y="137"/>
                    <a:pt x="69" y="137"/>
                  </a:cubicBezTo>
                  <a:cubicBezTo>
                    <a:pt x="31" y="137"/>
                    <a:pt x="0" y="108"/>
                    <a:pt x="0" y="68"/>
                  </a:cubicBezTo>
                  <a:cubicBezTo>
                    <a:pt x="1" y="28"/>
                    <a:pt x="31" y="0"/>
                    <a:pt x="69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Freeform 353">
              <a:extLst>
                <a:ext uri="{FF2B5EF4-FFF2-40B4-BE49-F238E27FC236}">
                  <a16:creationId xmlns:a16="http://schemas.microsoft.com/office/drawing/2014/main" id="{104D589B-3A5F-4446-99F8-47B4804B1E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39312" y="-925513"/>
              <a:ext cx="14288" cy="85725"/>
            </a:xfrm>
            <a:custGeom>
              <a:avLst/>
              <a:gdLst>
                <a:gd name="T0" fmla="*/ 0 w 30"/>
                <a:gd name="T1" fmla="*/ 15 h 175"/>
                <a:gd name="T2" fmla="*/ 15 w 30"/>
                <a:gd name="T3" fmla="*/ 0 h 175"/>
                <a:gd name="T4" fmla="*/ 30 w 30"/>
                <a:gd name="T5" fmla="*/ 15 h 175"/>
                <a:gd name="T6" fmla="*/ 15 w 30"/>
                <a:gd name="T7" fmla="*/ 30 h 175"/>
                <a:gd name="T8" fmla="*/ 0 w 30"/>
                <a:gd name="T9" fmla="*/ 15 h 175"/>
                <a:gd name="T10" fmla="*/ 29 w 30"/>
                <a:gd name="T11" fmla="*/ 175 h 175"/>
                <a:gd name="T12" fmla="*/ 1 w 30"/>
                <a:gd name="T13" fmla="*/ 175 h 175"/>
                <a:gd name="T14" fmla="*/ 1 w 30"/>
                <a:gd name="T15" fmla="*/ 42 h 175"/>
                <a:gd name="T16" fmla="*/ 29 w 30"/>
                <a:gd name="T17" fmla="*/ 42 h 175"/>
                <a:gd name="T18" fmla="*/ 29 w 30"/>
                <a:gd name="T19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175">
                  <a:moveTo>
                    <a:pt x="0" y="15"/>
                  </a:moveTo>
                  <a:cubicBezTo>
                    <a:pt x="0" y="7"/>
                    <a:pt x="7" y="0"/>
                    <a:pt x="15" y="0"/>
                  </a:cubicBezTo>
                  <a:cubicBezTo>
                    <a:pt x="24" y="0"/>
                    <a:pt x="30" y="8"/>
                    <a:pt x="30" y="15"/>
                  </a:cubicBezTo>
                  <a:cubicBezTo>
                    <a:pt x="30" y="24"/>
                    <a:pt x="22" y="30"/>
                    <a:pt x="15" y="30"/>
                  </a:cubicBezTo>
                  <a:cubicBezTo>
                    <a:pt x="6" y="32"/>
                    <a:pt x="0" y="24"/>
                    <a:pt x="0" y="15"/>
                  </a:cubicBezTo>
                  <a:close/>
                  <a:moveTo>
                    <a:pt x="29" y="175"/>
                  </a:moveTo>
                  <a:lnTo>
                    <a:pt x="1" y="175"/>
                  </a:lnTo>
                  <a:lnTo>
                    <a:pt x="1" y="42"/>
                  </a:lnTo>
                  <a:lnTo>
                    <a:pt x="29" y="42"/>
                  </a:lnTo>
                  <a:lnTo>
                    <a:pt x="29" y="175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Freeform 354">
              <a:extLst>
                <a:ext uri="{FF2B5EF4-FFF2-40B4-BE49-F238E27FC236}">
                  <a16:creationId xmlns:a16="http://schemas.microsoft.com/office/drawing/2014/main" id="{B449F6E0-BF0C-4363-95F8-CBCCFAF05379}"/>
                </a:ext>
              </a:extLst>
            </p:cNvPr>
            <p:cNvSpPr>
              <a:spLocks/>
            </p:cNvSpPr>
            <p:nvPr/>
          </p:nvSpPr>
          <p:spPr bwMode="auto">
            <a:xfrm>
              <a:off x="9766299" y="-904875"/>
              <a:ext cx="34925" cy="65088"/>
            </a:xfrm>
            <a:custGeom>
              <a:avLst/>
              <a:gdLst>
                <a:gd name="T0" fmla="*/ 70 w 70"/>
                <a:gd name="T1" fmla="*/ 113 h 133"/>
                <a:gd name="T2" fmla="*/ 70 w 70"/>
                <a:gd name="T3" fmla="*/ 133 h 133"/>
                <a:gd name="T4" fmla="*/ 0 w 70"/>
                <a:gd name="T5" fmla="*/ 133 h 133"/>
                <a:gd name="T6" fmla="*/ 0 w 70"/>
                <a:gd name="T7" fmla="*/ 0 h 133"/>
                <a:gd name="T8" fmla="*/ 28 w 70"/>
                <a:gd name="T9" fmla="*/ 0 h 133"/>
                <a:gd name="T10" fmla="*/ 28 w 70"/>
                <a:gd name="T11" fmla="*/ 113 h 133"/>
                <a:gd name="T12" fmla="*/ 70 w 70"/>
                <a:gd name="T13" fmla="*/ 11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133">
                  <a:moveTo>
                    <a:pt x="70" y="113"/>
                  </a:moveTo>
                  <a:lnTo>
                    <a:pt x="70" y="133"/>
                  </a:lnTo>
                  <a:lnTo>
                    <a:pt x="0" y="133"/>
                  </a:lnTo>
                  <a:lnTo>
                    <a:pt x="0" y="0"/>
                  </a:lnTo>
                  <a:lnTo>
                    <a:pt x="28" y="0"/>
                  </a:lnTo>
                  <a:lnTo>
                    <a:pt x="28" y="113"/>
                  </a:lnTo>
                  <a:lnTo>
                    <a:pt x="70" y="113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Freeform 355">
              <a:extLst>
                <a:ext uri="{FF2B5EF4-FFF2-40B4-BE49-F238E27FC236}">
                  <a16:creationId xmlns:a16="http://schemas.microsoft.com/office/drawing/2014/main" id="{E7EAAA5A-D1BA-426E-9639-37D6561725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09162" y="-925513"/>
              <a:ext cx="15875" cy="85725"/>
            </a:xfrm>
            <a:custGeom>
              <a:avLst/>
              <a:gdLst>
                <a:gd name="T0" fmla="*/ 0 w 30"/>
                <a:gd name="T1" fmla="*/ 15 h 175"/>
                <a:gd name="T2" fmla="*/ 15 w 30"/>
                <a:gd name="T3" fmla="*/ 0 h 175"/>
                <a:gd name="T4" fmla="*/ 30 w 30"/>
                <a:gd name="T5" fmla="*/ 15 h 175"/>
                <a:gd name="T6" fmla="*/ 15 w 30"/>
                <a:gd name="T7" fmla="*/ 30 h 175"/>
                <a:gd name="T8" fmla="*/ 0 w 30"/>
                <a:gd name="T9" fmla="*/ 15 h 175"/>
                <a:gd name="T10" fmla="*/ 28 w 30"/>
                <a:gd name="T11" fmla="*/ 175 h 175"/>
                <a:gd name="T12" fmla="*/ 1 w 30"/>
                <a:gd name="T13" fmla="*/ 175 h 175"/>
                <a:gd name="T14" fmla="*/ 1 w 30"/>
                <a:gd name="T15" fmla="*/ 42 h 175"/>
                <a:gd name="T16" fmla="*/ 28 w 30"/>
                <a:gd name="T17" fmla="*/ 42 h 175"/>
                <a:gd name="T18" fmla="*/ 28 w 30"/>
                <a:gd name="T19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175">
                  <a:moveTo>
                    <a:pt x="0" y="15"/>
                  </a:moveTo>
                  <a:cubicBezTo>
                    <a:pt x="0" y="7"/>
                    <a:pt x="7" y="0"/>
                    <a:pt x="15" y="0"/>
                  </a:cubicBezTo>
                  <a:cubicBezTo>
                    <a:pt x="23" y="0"/>
                    <a:pt x="30" y="8"/>
                    <a:pt x="30" y="15"/>
                  </a:cubicBezTo>
                  <a:cubicBezTo>
                    <a:pt x="30" y="24"/>
                    <a:pt x="22" y="30"/>
                    <a:pt x="15" y="30"/>
                  </a:cubicBezTo>
                  <a:cubicBezTo>
                    <a:pt x="6" y="32"/>
                    <a:pt x="0" y="24"/>
                    <a:pt x="0" y="15"/>
                  </a:cubicBezTo>
                  <a:close/>
                  <a:moveTo>
                    <a:pt x="28" y="175"/>
                  </a:moveTo>
                  <a:lnTo>
                    <a:pt x="1" y="175"/>
                  </a:lnTo>
                  <a:lnTo>
                    <a:pt x="1" y="42"/>
                  </a:lnTo>
                  <a:lnTo>
                    <a:pt x="28" y="42"/>
                  </a:lnTo>
                  <a:lnTo>
                    <a:pt x="28" y="175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Freeform 356">
              <a:extLst>
                <a:ext uri="{FF2B5EF4-FFF2-40B4-BE49-F238E27FC236}">
                  <a16:creationId xmlns:a16="http://schemas.microsoft.com/office/drawing/2014/main" id="{44F5BBB3-B67A-4E2A-AEAF-B999F546855F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4562" y="-904875"/>
              <a:ext cx="47625" cy="65088"/>
            </a:xfrm>
            <a:custGeom>
              <a:avLst/>
              <a:gdLst>
                <a:gd name="T0" fmla="*/ 98 w 98"/>
                <a:gd name="T1" fmla="*/ 21 h 133"/>
                <a:gd name="T2" fmla="*/ 62 w 98"/>
                <a:gd name="T3" fmla="*/ 21 h 133"/>
                <a:gd name="T4" fmla="*/ 62 w 98"/>
                <a:gd name="T5" fmla="*/ 133 h 133"/>
                <a:gd name="T6" fmla="*/ 36 w 98"/>
                <a:gd name="T7" fmla="*/ 133 h 133"/>
                <a:gd name="T8" fmla="*/ 36 w 98"/>
                <a:gd name="T9" fmla="*/ 21 h 133"/>
                <a:gd name="T10" fmla="*/ 0 w 98"/>
                <a:gd name="T11" fmla="*/ 21 h 133"/>
                <a:gd name="T12" fmla="*/ 0 w 98"/>
                <a:gd name="T13" fmla="*/ 0 h 133"/>
                <a:gd name="T14" fmla="*/ 98 w 98"/>
                <a:gd name="T15" fmla="*/ 0 h 133"/>
                <a:gd name="T16" fmla="*/ 98 w 98"/>
                <a:gd name="T17" fmla="*/ 2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133">
                  <a:moveTo>
                    <a:pt x="98" y="21"/>
                  </a:moveTo>
                  <a:lnTo>
                    <a:pt x="62" y="21"/>
                  </a:lnTo>
                  <a:lnTo>
                    <a:pt x="62" y="133"/>
                  </a:lnTo>
                  <a:lnTo>
                    <a:pt x="36" y="133"/>
                  </a:lnTo>
                  <a:lnTo>
                    <a:pt x="36" y="21"/>
                  </a:lnTo>
                  <a:lnTo>
                    <a:pt x="0" y="21"/>
                  </a:lnTo>
                  <a:lnTo>
                    <a:pt x="0" y="0"/>
                  </a:lnTo>
                  <a:lnTo>
                    <a:pt x="98" y="0"/>
                  </a:lnTo>
                  <a:lnTo>
                    <a:pt x="98" y="21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" name="Freeform 357">
              <a:extLst>
                <a:ext uri="{FF2B5EF4-FFF2-40B4-BE49-F238E27FC236}">
                  <a16:creationId xmlns:a16="http://schemas.microsoft.com/office/drawing/2014/main" id="{39D9AE25-3906-4769-992F-3362E14814AE}"/>
                </a:ext>
              </a:extLst>
            </p:cNvPr>
            <p:cNvSpPr>
              <a:spLocks/>
            </p:cNvSpPr>
            <p:nvPr/>
          </p:nvSpPr>
          <p:spPr bwMode="auto">
            <a:xfrm>
              <a:off x="9890124" y="-904875"/>
              <a:ext cx="74613" cy="66675"/>
            </a:xfrm>
            <a:custGeom>
              <a:avLst/>
              <a:gdLst>
                <a:gd name="T0" fmla="*/ 155 w 155"/>
                <a:gd name="T1" fmla="*/ 110 h 135"/>
                <a:gd name="T2" fmla="*/ 122 w 155"/>
                <a:gd name="T3" fmla="*/ 135 h 135"/>
                <a:gd name="T4" fmla="*/ 95 w 155"/>
                <a:gd name="T5" fmla="*/ 104 h 135"/>
                <a:gd name="T6" fmla="*/ 43 w 155"/>
                <a:gd name="T7" fmla="*/ 135 h 135"/>
                <a:gd name="T8" fmla="*/ 0 w 155"/>
                <a:gd name="T9" fmla="*/ 81 h 135"/>
                <a:gd name="T10" fmla="*/ 67 w 155"/>
                <a:gd name="T11" fmla="*/ 0 h 135"/>
                <a:gd name="T12" fmla="*/ 99 w 155"/>
                <a:gd name="T13" fmla="*/ 20 h 135"/>
                <a:gd name="T14" fmla="*/ 82 w 155"/>
                <a:gd name="T15" fmla="*/ 34 h 135"/>
                <a:gd name="T16" fmla="*/ 63 w 155"/>
                <a:gd name="T17" fmla="*/ 22 h 135"/>
                <a:gd name="T18" fmla="*/ 20 w 155"/>
                <a:gd name="T19" fmla="*/ 81 h 135"/>
                <a:gd name="T20" fmla="*/ 45 w 155"/>
                <a:gd name="T21" fmla="*/ 112 h 135"/>
                <a:gd name="T22" fmla="*/ 104 w 155"/>
                <a:gd name="T23" fmla="*/ 0 h 135"/>
                <a:gd name="T24" fmla="*/ 125 w 155"/>
                <a:gd name="T25" fmla="*/ 1 h 135"/>
                <a:gd name="T26" fmla="*/ 113 w 155"/>
                <a:gd name="T27" fmla="*/ 74 h 135"/>
                <a:gd name="T28" fmla="*/ 122 w 155"/>
                <a:gd name="T29" fmla="*/ 114 h 135"/>
                <a:gd name="T30" fmla="*/ 137 w 155"/>
                <a:gd name="T31" fmla="*/ 100 h 135"/>
                <a:gd name="T32" fmla="*/ 155 w 155"/>
                <a:gd name="T33" fmla="*/ 11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5" h="135">
                  <a:moveTo>
                    <a:pt x="155" y="110"/>
                  </a:moveTo>
                  <a:cubicBezTo>
                    <a:pt x="145" y="127"/>
                    <a:pt x="135" y="135"/>
                    <a:pt x="122" y="135"/>
                  </a:cubicBezTo>
                  <a:cubicBezTo>
                    <a:pt x="104" y="135"/>
                    <a:pt x="97" y="121"/>
                    <a:pt x="95" y="104"/>
                  </a:cubicBezTo>
                  <a:cubicBezTo>
                    <a:pt x="85" y="121"/>
                    <a:pt x="64" y="135"/>
                    <a:pt x="43" y="135"/>
                  </a:cubicBezTo>
                  <a:cubicBezTo>
                    <a:pt x="18" y="135"/>
                    <a:pt x="0" y="116"/>
                    <a:pt x="0" y="81"/>
                  </a:cubicBezTo>
                  <a:cubicBezTo>
                    <a:pt x="0" y="37"/>
                    <a:pt x="30" y="0"/>
                    <a:pt x="67" y="0"/>
                  </a:cubicBezTo>
                  <a:cubicBezTo>
                    <a:pt x="92" y="0"/>
                    <a:pt x="98" y="19"/>
                    <a:pt x="99" y="20"/>
                  </a:cubicBezTo>
                  <a:lnTo>
                    <a:pt x="82" y="34"/>
                  </a:lnTo>
                  <a:cubicBezTo>
                    <a:pt x="77" y="27"/>
                    <a:pt x="73" y="22"/>
                    <a:pt x="63" y="22"/>
                  </a:cubicBezTo>
                  <a:cubicBezTo>
                    <a:pt x="45" y="24"/>
                    <a:pt x="20" y="47"/>
                    <a:pt x="20" y="81"/>
                  </a:cubicBezTo>
                  <a:cubicBezTo>
                    <a:pt x="20" y="102"/>
                    <a:pt x="30" y="112"/>
                    <a:pt x="45" y="112"/>
                  </a:cubicBezTo>
                  <a:cubicBezTo>
                    <a:pt x="80" y="112"/>
                    <a:pt x="97" y="61"/>
                    <a:pt x="104" y="0"/>
                  </a:cubicBezTo>
                  <a:lnTo>
                    <a:pt x="125" y="1"/>
                  </a:lnTo>
                  <a:cubicBezTo>
                    <a:pt x="123" y="10"/>
                    <a:pt x="114" y="61"/>
                    <a:pt x="113" y="74"/>
                  </a:cubicBezTo>
                  <a:cubicBezTo>
                    <a:pt x="109" y="97"/>
                    <a:pt x="112" y="114"/>
                    <a:pt x="122" y="114"/>
                  </a:cubicBezTo>
                  <a:cubicBezTo>
                    <a:pt x="128" y="114"/>
                    <a:pt x="133" y="107"/>
                    <a:pt x="137" y="100"/>
                  </a:cubicBezTo>
                  <a:lnTo>
                    <a:pt x="155" y="11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" name="Freeform 358">
              <a:extLst>
                <a:ext uri="{FF2B5EF4-FFF2-40B4-BE49-F238E27FC236}">
                  <a16:creationId xmlns:a16="http://schemas.microsoft.com/office/drawing/2014/main" id="{4CA8BB0E-D6D9-407D-9557-BCB0C59C1721}"/>
                </a:ext>
              </a:extLst>
            </p:cNvPr>
            <p:cNvSpPr>
              <a:spLocks/>
            </p:cNvSpPr>
            <p:nvPr/>
          </p:nvSpPr>
          <p:spPr bwMode="auto">
            <a:xfrm>
              <a:off x="9969499" y="-904875"/>
              <a:ext cx="49213" cy="65088"/>
            </a:xfrm>
            <a:custGeom>
              <a:avLst/>
              <a:gdLst>
                <a:gd name="T0" fmla="*/ 99 w 99"/>
                <a:gd name="T1" fmla="*/ 21 h 133"/>
                <a:gd name="T2" fmla="*/ 63 w 99"/>
                <a:gd name="T3" fmla="*/ 21 h 133"/>
                <a:gd name="T4" fmla="*/ 63 w 99"/>
                <a:gd name="T5" fmla="*/ 133 h 133"/>
                <a:gd name="T6" fmla="*/ 36 w 99"/>
                <a:gd name="T7" fmla="*/ 133 h 133"/>
                <a:gd name="T8" fmla="*/ 36 w 99"/>
                <a:gd name="T9" fmla="*/ 21 h 133"/>
                <a:gd name="T10" fmla="*/ 0 w 99"/>
                <a:gd name="T11" fmla="*/ 21 h 133"/>
                <a:gd name="T12" fmla="*/ 0 w 99"/>
                <a:gd name="T13" fmla="*/ 0 h 133"/>
                <a:gd name="T14" fmla="*/ 99 w 99"/>
                <a:gd name="T15" fmla="*/ 0 h 133"/>
                <a:gd name="T16" fmla="*/ 99 w 99"/>
                <a:gd name="T17" fmla="*/ 2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9" h="133">
                  <a:moveTo>
                    <a:pt x="99" y="21"/>
                  </a:moveTo>
                  <a:lnTo>
                    <a:pt x="63" y="21"/>
                  </a:lnTo>
                  <a:lnTo>
                    <a:pt x="63" y="133"/>
                  </a:lnTo>
                  <a:lnTo>
                    <a:pt x="36" y="133"/>
                  </a:lnTo>
                  <a:lnTo>
                    <a:pt x="36" y="21"/>
                  </a:lnTo>
                  <a:lnTo>
                    <a:pt x="0" y="21"/>
                  </a:lnTo>
                  <a:lnTo>
                    <a:pt x="0" y="0"/>
                  </a:lnTo>
                  <a:lnTo>
                    <a:pt x="99" y="0"/>
                  </a:lnTo>
                  <a:lnTo>
                    <a:pt x="99" y="21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" name="Freeform 359">
              <a:extLst>
                <a:ext uri="{FF2B5EF4-FFF2-40B4-BE49-F238E27FC236}">
                  <a16:creationId xmlns:a16="http://schemas.microsoft.com/office/drawing/2014/main" id="{4F6C6C4E-F391-4A5D-B6FF-C9031A1556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8237" y="-904875"/>
              <a:ext cx="38100" cy="65088"/>
            </a:xfrm>
            <a:custGeom>
              <a:avLst/>
              <a:gdLst>
                <a:gd name="T0" fmla="*/ 27 w 77"/>
                <a:gd name="T1" fmla="*/ 55 h 135"/>
                <a:gd name="T2" fmla="*/ 72 w 77"/>
                <a:gd name="T3" fmla="*/ 55 h 135"/>
                <a:gd name="T4" fmla="*/ 72 w 77"/>
                <a:gd name="T5" fmla="*/ 76 h 135"/>
                <a:gd name="T6" fmla="*/ 27 w 77"/>
                <a:gd name="T7" fmla="*/ 76 h 135"/>
                <a:gd name="T8" fmla="*/ 27 w 77"/>
                <a:gd name="T9" fmla="*/ 113 h 135"/>
                <a:gd name="T10" fmla="*/ 77 w 77"/>
                <a:gd name="T11" fmla="*/ 113 h 135"/>
                <a:gd name="T12" fmla="*/ 77 w 77"/>
                <a:gd name="T13" fmla="*/ 135 h 135"/>
                <a:gd name="T14" fmla="*/ 0 w 77"/>
                <a:gd name="T15" fmla="*/ 135 h 135"/>
                <a:gd name="T16" fmla="*/ 0 w 77"/>
                <a:gd name="T17" fmla="*/ 0 h 135"/>
                <a:gd name="T18" fmla="*/ 77 w 77"/>
                <a:gd name="T19" fmla="*/ 0 h 135"/>
                <a:gd name="T20" fmla="*/ 77 w 77"/>
                <a:gd name="T21" fmla="*/ 21 h 135"/>
                <a:gd name="T22" fmla="*/ 27 w 77"/>
                <a:gd name="T23" fmla="*/ 21 h 135"/>
                <a:gd name="T24" fmla="*/ 27 w 77"/>
                <a:gd name="T25" fmla="*/ 5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" h="135">
                  <a:moveTo>
                    <a:pt x="27" y="55"/>
                  </a:moveTo>
                  <a:lnTo>
                    <a:pt x="72" y="55"/>
                  </a:lnTo>
                  <a:lnTo>
                    <a:pt x="72" y="76"/>
                  </a:lnTo>
                  <a:lnTo>
                    <a:pt x="27" y="76"/>
                  </a:lnTo>
                  <a:lnTo>
                    <a:pt x="27" y="113"/>
                  </a:lnTo>
                  <a:lnTo>
                    <a:pt x="77" y="113"/>
                  </a:lnTo>
                  <a:lnTo>
                    <a:pt x="77" y="135"/>
                  </a:lnTo>
                  <a:lnTo>
                    <a:pt x="0" y="135"/>
                  </a:lnTo>
                  <a:lnTo>
                    <a:pt x="0" y="0"/>
                  </a:lnTo>
                  <a:lnTo>
                    <a:pt x="77" y="0"/>
                  </a:lnTo>
                  <a:lnTo>
                    <a:pt x="77" y="21"/>
                  </a:lnTo>
                  <a:lnTo>
                    <a:pt x="27" y="21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" name="Freeform 360">
              <a:extLst>
                <a:ext uri="{FF2B5EF4-FFF2-40B4-BE49-F238E27FC236}">
                  <a16:creationId xmlns:a16="http://schemas.microsoft.com/office/drawing/2014/main" id="{DE7D48F8-AC6A-4C0E-A6D5-7421AC6A1F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79037" y="-904875"/>
              <a:ext cx="58738" cy="65088"/>
            </a:xfrm>
            <a:custGeom>
              <a:avLst/>
              <a:gdLst>
                <a:gd name="T0" fmla="*/ 0 w 120"/>
                <a:gd name="T1" fmla="*/ 85 h 133"/>
                <a:gd name="T2" fmla="*/ 0 w 120"/>
                <a:gd name="T3" fmla="*/ 0 h 133"/>
                <a:gd name="T4" fmla="*/ 19 w 120"/>
                <a:gd name="T5" fmla="*/ 0 h 133"/>
                <a:gd name="T6" fmla="*/ 19 w 120"/>
                <a:gd name="T7" fmla="*/ 86 h 133"/>
                <a:gd name="T8" fmla="*/ 0 w 120"/>
                <a:gd name="T9" fmla="*/ 86 h 133"/>
                <a:gd name="T10" fmla="*/ 0 w 120"/>
                <a:gd name="T11" fmla="*/ 85 h 133"/>
                <a:gd name="T12" fmla="*/ 5 w 120"/>
                <a:gd name="T13" fmla="*/ 97 h 133"/>
                <a:gd name="T14" fmla="*/ 20 w 120"/>
                <a:gd name="T15" fmla="*/ 85 h 133"/>
                <a:gd name="T16" fmla="*/ 45 w 120"/>
                <a:gd name="T17" fmla="*/ 113 h 133"/>
                <a:gd name="T18" fmla="*/ 30 w 120"/>
                <a:gd name="T19" fmla="*/ 126 h 133"/>
                <a:gd name="T20" fmla="*/ 5 w 120"/>
                <a:gd name="T21" fmla="*/ 97 h 133"/>
                <a:gd name="T22" fmla="*/ 44 w 120"/>
                <a:gd name="T23" fmla="*/ 133 h 133"/>
                <a:gd name="T24" fmla="*/ 44 w 120"/>
                <a:gd name="T25" fmla="*/ 115 h 133"/>
                <a:gd name="T26" fmla="*/ 76 w 120"/>
                <a:gd name="T27" fmla="*/ 115 h 133"/>
                <a:gd name="T28" fmla="*/ 76 w 120"/>
                <a:gd name="T29" fmla="*/ 133 h 133"/>
                <a:gd name="T30" fmla="*/ 44 w 120"/>
                <a:gd name="T31" fmla="*/ 133 h 133"/>
                <a:gd name="T32" fmla="*/ 115 w 120"/>
                <a:gd name="T33" fmla="*/ 97 h 133"/>
                <a:gd name="T34" fmla="*/ 90 w 120"/>
                <a:gd name="T35" fmla="*/ 126 h 133"/>
                <a:gd name="T36" fmla="*/ 75 w 120"/>
                <a:gd name="T37" fmla="*/ 113 h 133"/>
                <a:gd name="T38" fmla="*/ 100 w 120"/>
                <a:gd name="T39" fmla="*/ 85 h 133"/>
                <a:gd name="T40" fmla="*/ 115 w 120"/>
                <a:gd name="T41" fmla="*/ 97 h 133"/>
                <a:gd name="T42" fmla="*/ 120 w 120"/>
                <a:gd name="T43" fmla="*/ 85 h 133"/>
                <a:gd name="T44" fmla="*/ 101 w 120"/>
                <a:gd name="T45" fmla="*/ 85 h 133"/>
                <a:gd name="T46" fmla="*/ 101 w 120"/>
                <a:gd name="T47" fmla="*/ 0 h 133"/>
                <a:gd name="T48" fmla="*/ 120 w 120"/>
                <a:gd name="T49" fmla="*/ 0 h 133"/>
                <a:gd name="T50" fmla="*/ 120 w 120"/>
                <a:gd name="T51" fmla="*/ 85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0" h="133">
                  <a:moveTo>
                    <a:pt x="0" y="85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19" y="86"/>
                  </a:lnTo>
                  <a:lnTo>
                    <a:pt x="0" y="86"/>
                  </a:lnTo>
                  <a:lnTo>
                    <a:pt x="0" y="85"/>
                  </a:lnTo>
                  <a:close/>
                  <a:moveTo>
                    <a:pt x="5" y="97"/>
                  </a:moveTo>
                  <a:lnTo>
                    <a:pt x="20" y="85"/>
                  </a:lnTo>
                  <a:lnTo>
                    <a:pt x="45" y="113"/>
                  </a:lnTo>
                  <a:lnTo>
                    <a:pt x="30" y="126"/>
                  </a:lnTo>
                  <a:lnTo>
                    <a:pt x="5" y="97"/>
                  </a:lnTo>
                  <a:close/>
                  <a:moveTo>
                    <a:pt x="44" y="133"/>
                  </a:moveTo>
                  <a:lnTo>
                    <a:pt x="44" y="115"/>
                  </a:lnTo>
                  <a:lnTo>
                    <a:pt x="76" y="115"/>
                  </a:lnTo>
                  <a:lnTo>
                    <a:pt x="76" y="133"/>
                  </a:lnTo>
                  <a:lnTo>
                    <a:pt x="44" y="133"/>
                  </a:lnTo>
                  <a:close/>
                  <a:moveTo>
                    <a:pt x="115" y="97"/>
                  </a:moveTo>
                  <a:lnTo>
                    <a:pt x="90" y="126"/>
                  </a:lnTo>
                  <a:lnTo>
                    <a:pt x="75" y="113"/>
                  </a:lnTo>
                  <a:lnTo>
                    <a:pt x="100" y="85"/>
                  </a:lnTo>
                  <a:lnTo>
                    <a:pt x="115" y="97"/>
                  </a:lnTo>
                  <a:close/>
                  <a:moveTo>
                    <a:pt x="120" y="85"/>
                  </a:moveTo>
                  <a:lnTo>
                    <a:pt x="101" y="85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20" y="85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Freeform 361">
              <a:extLst>
                <a:ext uri="{FF2B5EF4-FFF2-40B4-BE49-F238E27FC236}">
                  <a16:creationId xmlns:a16="http://schemas.microsoft.com/office/drawing/2014/main" id="{3CE37D0F-482C-47C8-A011-157F62DBE4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52062" y="-904875"/>
              <a:ext cx="49213" cy="65088"/>
            </a:xfrm>
            <a:custGeom>
              <a:avLst/>
              <a:gdLst>
                <a:gd name="T0" fmla="*/ 97 w 100"/>
                <a:gd name="T1" fmla="*/ 40 h 133"/>
                <a:gd name="T2" fmla="*/ 66 w 100"/>
                <a:gd name="T3" fmla="*/ 78 h 133"/>
                <a:gd name="T4" fmla="*/ 100 w 100"/>
                <a:gd name="T5" fmla="*/ 133 h 133"/>
                <a:gd name="T6" fmla="*/ 67 w 100"/>
                <a:gd name="T7" fmla="*/ 133 h 133"/>
                <a:gd name="T8" fmla="*/ 35 w 100"/>
                <a:gd name="T9" fmla="*/ 80 h 133"/>
                <a:gd name="T10" fmla="*/ 27 w 100"/>
                <a:gd name="T11" fmla="*/ 80 h 133"/>
                <a:gd name="T12" fmla="*/ 27 w 100"/>
                <a:gd name="T13" fmla="*/ 133 h 133"/>
                <a:gd name="T14" fmla="*/ 0 w 100"/>
                <a:gd name="T15" fmla="*/ 133 h 133"/>
                <a:gd name="T16" fmla="*/ 0 w 100"/>
                <a:gd name="T17" fmla="*/ 0 h 133"/>
                <a:gd name="T18" fmla="*/ 48 w 100"/>
                <a:gd name="T19" fmla="*/ 0 h 133"/>
                <a:gd name="T20" fmla="*/ 97 w 100"/>
                <a:gd name="T21" fmla="*/ 40 h 133"/>
                <a:gd name="T22" fmla="*/ 48 w 100"/>
                <a:gd name="T23" fmla="*/ 21 h 133"/>
                <a:gd name="T24" fmla="*/ 27 w 100"/>
                <a:gd name="T25" fmla="*/ 21 h 133"/>
                <a:gd name="T26" fmla="*/ 27 w 100"/>
                <a:gd name="T27" fmla="*/ 60 h 133"/>
                <a:gd name="T28" fmla="*/ 50 w 100"/>
                <a:gd name="T29" fmla="*/ 60 h 133"/>
                <a:gd name="T30" fmla="*/ 71 w 100"/>
                <a:gd name="T31" fmla="*/ 40 h 133"/>
                <a:gd name="T32" fmla="*/ 48 w 100"/>
                <a:gd name="T33" fmla="*/ 2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0" h="133">
                  <a:moveTo>
                    <a:pt x="97" y="40"/>
                  </a:moveTo>
                  <a:cubicBezTo>
                    <a:pt x="97" y="55"/>
                    <a:pt x="90" y="72"/>
                    <a:pt x="66" y="78"/>
                  </a:cubicBezTo>
                  <a:lnTo>
                    <a:pt x="100" y="133"/>
                  </a:lnTo>
                  <a:lnTo>
                    <a:pt x="67" y="133"/>
                  </a:lnTo>
                  <a:lnTo>
                    <a:pt x="35" y="80"/>
                  </a:lnTo>
                  <a:lnTo>
                    <a:pt x="27" y="80"/>
                  </a:lnTo>
                  <a:lnTo>
                    <a:pt x="27" y="133"/>
                  </a:lnTo>
                  <a:lnTo>
                    <a:pt x="0" y="133"/>
                  </a:lnTo>
                  <a:lnTo>
                    <a:pt x="0" y="0"/>
                  </a:lnTo>
                  <a:lnTo>
                    <a:pt x="48" y="0"/>
                  </a:lnTo>
                  <a:cubicBezTo>
                    <a:pt x="81" y="0"/>
                    <a:pt x="97" y="18"/>
                    <a:pt x="97" y="40"/>
                  </a:cubicBezTo>
                  <a:close/>
                  <a:moveTo>
                    <a:pt x="48" y="21"/>
                  </a:moveTo>
                  <a:lnTo>
                    <a:pt x="27" y="21"/>
                  </a:lnTo>
                  <a:lnTo>
                    <a:pt x="27" y="60"/>
                  </a:lnTo>
                  <a:lnTo>
                    <a:pt x="50" y="60"/>
                  </a:lnTo>
                  <a:cubicBezTo>
                    <a:pt x="63" y="60"/>
                    <a:pt x="71" y="52"/>
                    <a:pt x="71" y="40"/>
                  </a:cubicBezTo>
                  <a:cubicBezTo>
                    <a:pt x="70" y="28"/>
                    <a:pt x="62" y="21"/>
                    <a:pt x="48" y="2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Freeform 362">
              <a:extLst>
                <a:ext uri="{FF2B5EF4-FFF2-40B4-BE49-F238E27FC236}">
                  <a16:creationId xmlns:a16="http://schemas.microsoft.com/office/drawing/2014/main" id="{2C778D0A-B9AA-4207-93A7-F452985BB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10801" y="-906463"/>
              <a:ext cx="47625" cy="66675"/>
            </a:xfrm>
            <a:custGeom>
              <a:avLst/>
              <a:gdLst>
                <a:gd name="T0" fmla="*/ 96 w 96"/>
                <a:gd name="T1" fmla="*/ 98 h 138"/>
                <a:gd name="T2" fmla="*/ 49 w 96"/>
                <a:gd name="T3" fmla="*/ 138 h 138"/>
                <a:gd name="T4" fmla="*/ 0 w 96"/>
                <a:gd name="T5" fmla="*/ 99 h 138"/>
                <a:gd name="T6" fmla="*/ 29 w 96"/>
                <a:gd name="T7" fmla="*/ 99 h 138"/>
                <a:gd name="T8" fmla="*/ 49 w 96"/>
                <a:gd name="T9" fmla="*/ 116 h 138"/>
                <a:gd name="T10" fmla="*/ 69 w 96"/>
                <a:gd name="T11" fmla="*/ 99 h 138"/>
                <a:gd name="T12" fmla="*/ 0 w 96"/>
                <a:gd name="T13" fmla="*/ 40 h 138"/>
                <a:gd name="T14" fmla="*/ 47 w 96"/>
                <a:gd name="T15" fmla="*/ 0 h 138"/>
                <a:gd name="T16" fmla="*/ 95 w 96"/>
                <a:gd name="T17" fmla="*/ 39 h 138"/>
                <a:gd name="T18" fmla="*/ 65 w 96"/>
                <a:gd name="T19" fmla="*/ 39 h 138"/>
                <a:gd name="T20" fmla="*/ 46 w 96"/>
                <a:gd name="T21" fmla="*/ 23 h 138"/>
                <a:gd name="T22" fmla="*/ 27 w 96"/>
                <a:gd name="T23" fmla="*/ 39 h 138"/>
                <a:gd name="T24" fmla="*/ 96 w 96"/>
                <a:gd name="T25" fmla="*/ 9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138">
                  <a:moveTo>
                    <a:pt x="96" y="98"/>
                  </a:moveTo>
                  <a:cubicBezTo>
                    <a:pt x="96" y="119"/>
                    <a:pt x="79" y="138"/>
                    <a:pt x="49" y="138"/>
                  </a:cubicBezTo>
                  <a:cubicBezTo>
                    <a:pt x="20" y="138"/>
                    <a:pt x="0" y="124"/>
                    <a:pt x="0" y="99"/>
                  </a:cubicBezTo>
                  <a:lnTo>
                    <a:pt x="29" y="99"/>
                  </a:lnTo>
                  <a:cubicBezTo>
                    <a:pt x="30" y="110"/>
                    <a:pt x="36" y="116"/>
                    <a:pt x="49" y="116"/>
                  </a:cubicBezTo>
                  <a:cubicBezTo>
                    <a:pt x="61" y="116"/>
                    <a:pt x="69" y="109"/>
                    <a:pt x="69" y="99"/>
                  </a:cubicBezTo>
                  <a:cubicBezTo>
                    <a:pt x="69" y="69"/>
                    <a:pt x="0" y="89"/>
                    <a:pt x="0" y="40"/>
                  </a:cubicBezTo>
                  <a:cubicBezTo>
                    <a:pt x="0" y="15"/>
                    <a:pt x="20" y="0"/>
                    <a:pt x="47" y="0"/>
                  </a:cubicBezTo>
                  <a:cubicBezTo>
                    <a:pt x="74" y="0"/>
                    <a:pt x="94" y="11"/>
                    <a:pt x="95" y="39"/>
                  </a:cubicBezTo>
                  <a:lnTo>
                    <a:pt x="65" y="39"/>
                  </a:lnTo>
                  <a:cubicBezTo>
                    <a:pt x="64" y="29"/>
                    <a:pt x="57" y="23"/>
                    <a:pt x="46" y="23"/>
                  </a:cubicBezTo>
                  <a:cubicBezTo>
                    <a:pt x="36" y="23"/>
                    <a:pt x="27" y="28"/>
                    <a:pt x="27" y="39"/>
                  </a:cubicBezTo>
                  <a:cubicBezTo>
                    <a:pt x="29" y="70"/>
                    <a:pt x="96" y="49"/>
                    <a:pt x="96" y="98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" name="Freeform 363">
              <a:extLst>
                <a:ext uri="{FF2B5EF4-FFF2-40B4-BE49-F238E27FC236}">
                  <a16:creationId xmlns:a16="http://schemas.microsoft.com/office/drawing/2014/main" id="{F7DBAF84-54FE-4060-9283-2E10C7EEAA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44000" y="-930275"/>
              <a:ext cx="387350" cy="346075"/>
            </a:xfrm>
            <a:custGeom>
              <a:avLst/>
              <a:gdLst>
                <a:gd name="T0" fmla="*/ 672 w 790"/>
                <a:gd name="T1" fmla="*/ 524 h 708"/>
                <a:gd name="T2" fmla="*/ 672 w 790"/>
                <a:gd name="T3" fmla="*/ 325 h 708"/>
                <a:gd name="T4" fmla="*/ 538 w 790"/>
                <a:gd name="T5" fmla="*/ 198 h 708"/>
                <a:gd name="T6" fmla="*/ 401 w 790"/>
                <a:gd name="T7" fmla="*/ 277 h 708"/>
                <a:gd name="T8" fmla="*/ 441 w 790"/>
                <a:gd name="T9" fmla="*/ 313 h 708"/>
                <a:gd name="T10" fmla="*/ 480 w 790"/>
                <a:gd name="T11" fmla="*/ 272 h 708"/>
                <a:gd name="T12" fmla="*/ 537 w 790"/>
                <a:gd name="T13" fmla="*/ 225 h 708"/>
                <a:gd name="T14" fmla="*/ 607 w 790"/>
                <a:gd name="T15" fmla="*/ 340 h 708"/>
                <a:gd name="T16" fmla="*/ 607 w 790"/>
                <a:gd name="T17" fmla="*/ 370 h 708"/>
                <a:gd name="T18" fmla="*/ 388 w 790"/>
                <a:gd name="T19" fmla="*/ 492 h 708"/>
                <a:gd name="T20" fmla="*/ 488 w 790"/>
                <a:gd name="T21" fmla="*/ 582 h 708"/>
                <a:gd name="T22" fmla="*/ 606 w 790"/>
                <a:gd name="T23" fmla="*/ 523 h 708"/>
                <a:gd name="T24" fmla="*/ 607 w 790"/>
                <a:gd name="T25" fmla="*/ 523 h 708"/>
                <a:gd name="T26" fmla="*/ 670 w 790"/>
                <a:gd name="T27" fmla="*/ 582 h 708"/>
                <a:gd name="T28" fmla="*/ 711 w 790"/>
                <a:gd name="T29" fmla="*/ 579 h 708"/>
                <a:gd name="T30" fmla="*/ 697 w 790"/>
                <a:gd name="T31" fmla="*/ 594 h 708"/>
                <a:gd name="T32" fmla="*/ 400 w 790"/>
                <a:gd name="T33" fmla="*/ 708 h 708"/>
                <a:gd name="T34" fmla="*/ 0 w 790"/>
                <a:gd name="T35" fmla="*/ 468 h 708"/>
                <a:gd name="T36" fmla="*/ 103 w 790"/>
                <a:gd name="T37" fmla="*/ 277 h 708"/>
                <a:gd name="T38" fmla="*/ 103 w 790"/>
                <a:gd name="T39" fmla="*/ 482 h 708"/>
                <a:gd name="T40" fmla="*/ 328 w 790"/>
                <a:gd name="T41" fmla="*/ 482 h 708"/>
                <a:gd name="T42" fmla="*/ 328 w 790"/>
                <a:gd name="T43" fmla="*/ 257 h 708"/>
                <a:gd name="T44" fmla="*/ 253 w 790"/>
                <a:gd name="T45" fmla="*/ 257 h 708"/>
                <a:gd name="T46" fmla="*/ 253 w 790"/>
                <a:gd name="T47" fmla="*/ 407 h 708"/>
                <a:gd name="T48" fmla="*/ 178 w 790"/>
                <a:gd name="T49" fmla="*/ 407 h 708"/>
                <a:gd name="T50" fmla="*/ 178 w 790"/>
                <a:gd name="T51" fmla="*/ 257 h 708"/>
                <a:gd name="T52" fmla="*/ 125 w 790"/>
                <a:gd name="T53" fmla="*/ 257 h 708"/>
                <a:gd name="T54" fmla="*/ 313 w 790"/>
                <a:gd name="T55" fmla="*/ 125 h 708"/>
                <a:gd name="T56" fmla="*/ 313 w 790"/>
                <a:gd name="T57" fmla="*/ 207 h 708"/>
                <a:gd name="T58" fmla="*/ 313 w 790"/>
                <a:gd name="T59" fmla="*/ 207 h 708"/>
                <a:gd name="T60" fmla="*/ 388 w 790"/>
                <a:gd name="T61" fmla="*/ 207 h 708"/>
                <a:gd name="T62" fmla="*/ 388 w 790"/>
                <a:gd name="T63" fmla="*/ 188 h 708"/>
                <a:gd name="T64" fmla="*/ 332 w 790"/>
                <a:gd name="T65" fmla="*/ 188 h 708"/>
                <a:gd name="T66" fmla="*/ 332 w 790"/>
                <a:gd name="T67" fmla="*/ 0 h 708"/>
                <a:gd name="T68" fmla="*/ 407 w 790"/>
                <a:gd name="T69" fmla="*/ 0 h 708"/>
                <a:gd name="T70" fmla="*/ 407 w 790"/>
                <a:gd name="T71" fmla="*/ 89 h 708"/>
                <a:gd name="T72" fmla="*/ 518 w 790"/>
                <a:gd name="T73" fmla="*/ 72 h 708"/>
                <a:gd name="T74" fmla="*/ 790 w 790"/>
                <a:gd name="T75" fmla="*/ 355 h 708"/>
                <a:gd name="T76" fmla="*/ 726 w 790"/>
                <a:gd name="T77" fmla="*/ 560 h 708"/>
                <a:gd name="T78" fmla="*/ 707 w 790"/>
                <a:gd name="T79" fmla="*/ 562 h 708"/>
                <a:gd name="T80" fmla="*/ 672 w 790"/>
                <a:gd name="T81" fmla="*/ 524 h 708"/>
                <a:gd name="T82" fmla="*/ 518 w 790"/>
                <a:gd name="T83" fmla="*/ 549 h 708"/>
                <a:gd name="T84" fmla="*/ 607 w 790"/>
                <a:gd name="T85" fmla="*/ 444 h 708"/>
                <a:gd name="T86" fmla="*/ 607 w 790"/>
                <a:gd name="T87" fmla="*/ 397 h 708"/>
                <a:gd name="T88" fmla="*/ 462 w 790"/>
                <a:gd name="T89" fmla="*/ 479 h 708"/>
                <a:gd name="T90" fmla="*/ 518 w 790"/>
                <a:gd name="T91" fmla="*/ 549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90" h="708">
                  <a:moveTo>
                    <a:pt x="672" y="524"/>
                  </a:moveTo>
                  <a:lnTo>
                    <a:pt x="672" y="325"/>
                  </a:lnTo>
                  <a:cubicBezTo>
                    <a:pt x="672" y="250"/>
                    <a:pt x="651" y="198"/>
                    <a:pt x="538" y="198"/>
                  </a:cubicBezTo>
                  <a:cubicBezTo>
                    <a:pt x="481" y="198"/>
                    <a:pt x="401" y="224"/>
                    <a:pt x="401" y="277"/>
                  </a:cubicBezTo>
                  <a:cubicBezTo>
                    <a:pt x="401" y="298"/>
                    <a:pt x="418" y="313"/>
                    <a:pt x="441" y="313"/>
                  </a:cubicBezTo>
                  <a:cubicBezTo>
                    <a:pt x="455" y="313"/>
                    <a:pt x="480" y="304"/>
                    <a:pt x="480" y="272"/>
                  </a:cubicBezTo>
                  <a:cubicBezTo>
                    <a:pt x="480" y="247"/>
                    <a:pt x="486" y="225"/>
                    <a:pt x="537" y="225"/>
                  </a:cubicBezTo>
                  <a:cubicBezTo>
                    <a:pt x="607" y="225"/>
                    <a:pt x="607" y="284"/>
                    <a:pt x="607" y="340"/>
                  </a:cubicBezTo>
                  <a:lnTo>
                    <a:pt x="607" y="370"/>
                  </a:lnTo>
                  <a:cubicBezTo>
                    <a:pt x="545" y="375"/>
                    <a:pt x="388" y="375"/>
                    <a:pt x="388" y="492"/>
                  </a:cubicBezTo>
                  <a:cubicBezTo>
                    <a:pt x="388" y="544"/>
                    <a:pt x="431" y="582"/>
                    <a:pt x="488" y="582"/>
                  </a:cubicBezTo>
                  <a:cubicBezTo>
                    <a:pt x="545" y="582"/>
                    <a:pt x="581" y="559"/>
                    <a:pt x="606" y="523"/>
                  </a:cubicBezTo>
                  <a:lnTo>
                    <a:pt x="607" y="523"/>
                  </a:lnTo>
                  <a:cubicBezTo>
                    <a:pt x="607" y="558"/>
                    <a:pt x="621" y="582"/>
                    <a:pt x="670" y="582"/>
                  </a:cubicBezTo>
                  <a:cubicBezTo>
                    <a:pt x="680" y="582"/>
                    <a:pt x="690" y="582"/>
                    <a:pt x="711" y="579"/>
                  </a:cubicBezTo>
                  <a:lnTo>
                    <a:pt x="697" y="594"/>
                  </a:lnTo>
                  <a:cubicBezTo>
                    <a:pt x="635" y="660"/>
                    <a:pt x="538" y="708"/>
                    <a:pt x="400" y="708"/>
                  </a:cubicBezTo>
                  <a:cubicBezTo>
                    <a:pt x="150" y="708"/>
                    <a:pt x="0" y="582"/>
                    <a:pt x="0" y="468"/>
                  </a:cubicBezTo>
                  <a:cubicBezTo>
                    <a:pt x="0" y="414"/>
                    <a:pt x="28" y="350"/>
                    <a:pt x="103" y="277"/>
                  </a:cubicBezTo>
                  <a:lnTo>
                    <a:pt x="103" y="482"/>
                  </a:lnTo>
                  <a:lnTo>
                    <a:pt x="328" y="482"/>
                  </a:lnTo>
                  <a:lnTo>
                    <a:pt x="328" y="257"/>
                  </a:lnTo>
                  <a:lnTo>
                    <a:pt x="253" y="257"/>
                  </a:lnTo>
                  <a:lnTo>
                    <a:pt x="253" y="407"/>
                  </a:lnTo>
                  <a:lnTo>
                    <a:pt x="178" y="407"/>
                  </a:lnTo>
                  <a:lnTo>
                    <a:pt x="178" y="257"/>
                  </a:lnTo>
                  <a:lnTo>
                    <a:pt x="125" y="257"/>
                  </a:lnTo>
                  <a:cubicBezTo>
                    <a:pt x="188" y="200"/>
                    <a:pt x="252" y="157"/>
                    <a:pt x="313" y="125"/>
                  </a:cubicBezTo>
                  <a:lnTo>
                    <a:pt x="313" y="207"/>
                  </a:lnTo>
                  <a:lnTo>
                    <a:pt x="313" y="207"/>
                  </a:lnTo>
                  <a:lnTo>
                    <a:pt x="388" y="207"/>
                  </a:lnTo>
                  <a:lnTo>
                    <a:pt x="388" y="188"/>
                  </a:lnTo>
                  <a:lnTo>
                    <a:pt x="332" y="188"/>
                  </a:lnTo>
                  <a:lnTo>
                    <a:pt x="332" y="0"/>
                  </a:lnTo>
                  <a:lnTo>
                    <a:pt x="407" y="0"/>
                  </a:lnTo>
                  <a:lnTo>
                    <a:pt x="407" y="89"/>
                  </a:lnTo>
                  <a:cubicBezTo>
                    <a:pt x="446" y="78"/>
                    <a:pt x="483" y="72"/>
                    <a:pt x="518" y="72"/>
                  </a:cubicBezTo>
                  <a:cubicBezTo>
                    <a:pt x="682" y="72"/>
                    <a:pt x="790" y="200"/>
                    <a:pt x="790" y="355"/>
                  </a:cubicBezTo>
                  <a:cubicBezTo>
                    <a:pt x="790" y="423"/>
                    <a:pt x="771" y="498"/>
                    <a:pt x="726" y="560"/>
                  </a:cubicBezTo>
                  <a:cubicBezTo>
                    <a:pt x="712" y="562"/>
                    <a:pt x="710" y="562"/>
                    <a:pt x="707" y="562"/>
                  </a:cubicBezTo>
                  <a:cubicBezTo>
                    <a:pt x="681" y="562"/>
                    <a:pt x="672" y="552"/>
                    <a:pt x="672" y="524"/>
                  </a:cubicBezTo>
                  <a:close/>
                  <a:moveTo>
                    <a:pt x="518" y="549"/>
                  </a:moveTo>
                  <a:cubicBezTo>
                    <a:pt x="572" y="549"/>
                    <a:pt x="607" y="499"/>
                    <a:pt x="607" y="444"/>
                  </a:cubicBezTo>
                  <a:lnTo>
                    <a:pt x="607" y="397"/>
                  </a:lnTo>
                  <a:cubicBezTo>
                    <a:pt x="568" y="398"/>
                    <a:pt x="462" y="404"/>
                    <a:pt x="462" y="479"/>
                  </a:cubicBezTo>
                  <a:cubicBezTo>
                    <a:pt x="462" y="520"/>
                    <a:pt x="490" y="549"/>
                    <a:pt x="518" y="549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64" name="Rectangle 63"/>
          <p:cNvSpPr/>
          <p:nvPr/>
        </p:nvSpPr>
        <p:spPr>
          <a:xfrm>
            <a:off x="1709329" y="4382847"/>
            <a:ext cx="100817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>
                <a:latin typeface="Verdana"/>
                <a:cs typeface="Verdana"/>
              </a:rPr>
              <a:t>D’après Y. Gingras, 2014, </a:t>
            </a:r>
            <a:r>
              <a:rPr lang="fr-FR" sz="1200" i="1" dirty="0" smtClean="0">
                <a:latin typeface="Verdana"/>
                <a:cs typeface="Verdana"/>
              </a:rPr>
              <a:t>Les dérives de l’évaluation de la recherche - Du bon usage de la bibliométrie</a:t>
            </a:r>
            <a:r>
              <a:rPr lang="fr-FR" sz="1200" dirty="0" smtClean="0">
                <a:latin typeface="Verdana"/>
                <a:cs typeface="Verdana"/>
              </a:rPr>
              <a:t>, Raisons d’agir. </a:t>
            </a:r>
          </a:p>
        </p:txBody>
      </p:sp>
    </p:spTree>
    <p:extLst>
      <p:ext uri="{BB962C8B-B14F-4D97-AF65-F5344CB8AC3E}">
        <p14:creationId xmlns:p14="http://schemas.microsoft.com/office/powerpoint/2010/main" val="19621281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24837B80-A5EC-490A-A572-063DBB796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enjeux d’un index des citations : les biais disciplinaires (2)</a:t>
            </a:r>
            <a:endParaRPr lang="fr-FR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2DC3B7A9-6BDA-4886-B813-C99FDC876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2471"/>
            <a:ext cx="10417629" cy="4343397"/>
          </a:xfrm>
        </p:spPr>
        <p:txBody>
          <a:bodyPr>
            <a:normAutofit/>
          </a:bodyPr>
          <a:lstStyle/>
          <a:p>
            <a:r>
              <a:rPr lang="fr-FR" dirty="0"/>
              <a:t>La notion même de "publiant" varie </a:t>
            </a:r>
            <a:r>
              <a:rPr lang="fr-FR" dirty="0" smtClean="0"/>
              <a:t>beaucoup </a:t>
            </a:r>
            <a:r>
              <a:rPr lang="fr-FR" dirty="0"/>
              <a:t>selon la </a:t>
            </a:r>
            <a:r>
              <a:rPr lang="fr-FR" dirty="0" smtClean="0"/>
              <a:t>discipline</a:t>
            </a:r>
          </a:p>
          <a:p>
            <a:r>
              <a:rPr lang="fr-FR" dirty="0"/>
              <a:t>En sciences sociales, les contributions à des ouvrages collectifs ne peuvent se voir attribuer de "</a:t>
            </a:r>
            <a:r>
              <a:rPr lang="fr-FR"/>
              <a:t>facteur </a:t>
            </a:r>
            <a:r>
              <a:rPr lang="fr-FR" smtClean="0"/>
              <a:t>d'impact »</a:t>
            </a:r>
            <a:r>
              <a:rPr lang="fr-FR" dirty="0" smtClean="0"/>
              <a:t> </a:t>
            </a:r>
          </a:p>
          <a:p>
            <a:r>
              <a:rPr lang="fr-FR" dirty="0"/>
              <a:t>le nombre moyen de contributeurs par </a:t>
            </a:r>
            <a:r>
              <a:rPr lang="fr-FR" dirty="0" smtClean="0"/>
              <a:t>article : </a:t>
            </a:r>
          </a:p>
          <a:p>
            <a:pPr lvl="1"/>
            <a:r>
              <a:rPr lang="fr-FR" dirty="0" smtClean="0"/>
              <a:t>la </a:t>
            </a:r>
            <a:r>
              <a:rPr lang="fr-FR" dirty="0"/>
              <a:t>chimie est devenue rapidement une discipline </a:t>
            </a:r>
            <a:r>
              <a:rPr lang="fr-FR" dirty="0" smtClean="0"/>
              <a:t>d'équipe</a:t>
            </a:r>
          </a:p>
          <a:p>
            <a:pPr lvl="1"/>
            <a:r>
              <a:rPr lang="fr-FR" dirty="0" smtClean="0"/>
              <a:t>Les </a:t>
            </a:r>
            <a:r>
              <a:rPr lang="fr-FR" dirty="0"/>
              <a:t>mathématiques sont longtemps restées une discipline </a:t>
            </a:r>
            <a:r>
              <a:rPr lang="fr-FR" dirty="0" smtClean="0"/>
              <a:t>solitaire</a:t>
            </a:r>
          </a:p>
          <a:p>
            <a:pPr lvl="1"/>
            <a:r>
              <a:rPr lang="fr-FR" dirty="0"/>
              <a:t>Les humanités restent des disciplines solitaires</a:t>
            </a:r>
            <a:endParaRPr lang="fr-FR" sz="28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97C2D5-C685-4D9C-B137-F4ADF1B25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1694" y="6315868"/>
            <a:ext cx="6082506" cy="365125"/>
          </a:xfrm>
        </p:spPr>
        <p:txBody>
          <a:bodyPr/>
          <a:lstStyle/>
          <a:p>
            <a:r>
              <a:rPr lang="fr-FR" smtClean="0"/>
              <a:t>Université d’Angers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FDB6CEE-93B6-4914-BD35-986838A25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4638" y="6315868"/>
            <a:ext cx="563562" cy="365125"/>
          </a:xfrm>
          <a:prstGeom prst="rect">
            <a:avLst/>
          </a:prstGeom>
        </p:spPr>
        <p:txBody>
          <a:bodyPr/>
          <a:lstStyle/>
          <a:p>
            <a:fld id="{299402C8-AAF6-430C-9C4F-B768B719CBA8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9589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24837B80-A5EC-490A-A572-063DBB796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enjeux d’un index des citations : les biais disciplinaires (3)</a:t>
            </a:r>
            <a:endParaRPr lang="fr-FR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2DC3B7A9-6BDA-4886-B813-C99FDC876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2471"/>
            <a:ext cx="10417629" cy="4343397"/>
          </a:xfrm>
        </p:spPr>
        <p:txBody>
          <a:bodyPr>
            <a:normAutofit/>
          </a:bodyPr>
          <a:lstStyle/>
          <a:p>
            <a:r>
              <a:rPr lang="fr-FR" dirty="0" smtClean="0"/>
              <a:t>L’internationalisation des collaborations varie selon les disciplines (début des années 1990 en sciences de la nature ; 2000 dans les sciences sociales)</a:t>
            </a:r>
          </a:p>
          <a:p>
            <a:endParaRPr lang="fr-FR" sz="28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97C2D5-C685-4D9C-B137-F4ADF1B25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1694" y="6315868"/>
            <a:ext cx="6082506" cy="365125"/>
          </a:xfrm>
        </p:spPr>
        <p:txBody>
          <a:bodyPr/>
          <a:lstStyle/>
          <a:p>
            <a:r>
              <a:rPr lang="fr-FR" smtClean="0"/>
              <a:t>Université d’Angers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FDB6CEE-93B6-4914-BD35-986838A25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4638" y="6315868"/>
            <a:ext cx="563562" cy="365125"/>
          </a:xfrm>
          <a:prstGeom prst="rect">
            <a:avLst/>
          </a:prstGeom>
        </p:spPr>
        <p:txBody>
          <a:bodyPr/>
          <a:lstStyle/>
          <a:p>
            <a:fld id="{299402C8-AAF6-430C-9C4F-B768B719CBA8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24404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Qu’est-ce qui dans vos activités à l’université/laboratoire ne fait pas (encore) l’objet de mesure ?</a:t>
            </a:r>
          </a:p>
          <a:p>
            <a:pPr lvl="1"/>
            <a:r>
              <a:rPr lang="fr-FR" dirty="0" smtClean="0"/>
              <a:t>Ambiance d’un labo…</a:t>
            </a:r>
          </a:p>
          <a:p>
            <a:pPr lvl="1"/>
            <a:r>
              <a:rPr lang="fr-FR" dirty="0" smtClean="0"/>
              <a:t>Activités pédagogiques:</a:t>
            </a:r>
          </a:p>
          <a:p>
            <a:pPr lvl="2"/>
            <a:r>
              <a:rPr lang="fr-FR" dirty="0" smtClean="0"/>
              <a:t>Encadrement de travaux d’étudiants</a:t>
            </a:r>
          </a:p>
          <a:p>
            <a:pPr lvl="1"/>
            <a:r>
              <a:rPr lang="fr-FR" dirty="0" smtClean="0"/>
              <a:t>Activités administratives dont le </a:t>
            </a:r>
            <a:r>
              <a:rPr lang="fr-FR" dirty="0" err="1" smtClean="0"/>
              <a:t>mgmt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Le « parascientifique » : organisation de congrès, de colloque… le </a:t>
            </a:r>
            <a:r>
              <a:rPr lang="fr-FR" dirty="0" err="1" smtClean="0"/>
              <a:t>peer</a:t>
            </a:r>
            <a:r>
              <a:rPr lang="fr-FR" dirty="0" smtClean="0"/>
              <a:t> </a:t>
            </a:r>
            <a:r>
              <a:rPr lang="fr-FR" dirty="0" err="1" smtClean="0"/>
              <a:t>reviewing</a:t>
            </a:r>
            <a:r>
              <a:rPr lang="fr-FR" dirty="0" smtClean="0"/>
              <a:t>…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d’Angers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02C8-AAF6-430C-9C4F-B768B719CBA8}" type="slidenum">
              <a:rPr lang="fr-FR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1060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Atelier : les recettes bibliométriques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Pour chacun de ces indicateurs, faites un rapide contexte / indiquer le fonctionnement / limites:</a:t>
            </a:r>
          </a:p>
          <a:p>
            <a:pPr lvl="1"/>
            <a:r>
              <a:rPr lang="fr-FR" dirty="0" smtClean="0"/>
              <a:t>1 groupe sur le H index</a:t>
            </a:r>
          </a:p>
          <a:p>
            <a:pPr lvl="1"/>
            <a:r>
              <a:rPr lang="fr-FR" dirty="0" smtClean="0"/>
              <a:t>1 groupe sur l’Impact Factor</a:t>
            </a:r>
          </a:p>
          <a:p>
            <a:pPr lvl="1"/>
            <a:r>
              <a:rPr lang="fr-FR" dirty="0" smtClean="0"/>
              <a:t>1 groupe sur les </a:t>
            </a:r>
            <a:r>
              <a:rPr lang="fr-FR" dirty="0" err="1" smtClean="0"/>
              <a:t>Altmetrics</a:t>
            </a:r>
            <a:endParaRPr lang="fr-FR" dirty="0"/>
          </a:p>
          <a:p>
            <a:pPr lvl="1"/>
            <a:r>
              <a:rPr lang="fr-FR" dirty="0" smtClean="0"/>
              <a:t>1 groupe sur les classements académiques : Shanghai et </a:t>
            </a:r>
            <a:r>
              <a:rPr lang="fr-FR" dirty="0" err="1" smtClean="0"/>
              <a:t>Leiden</a:t>
            </a:r>
            <a:endParaRPr lang="fr-FR" dirty="0" smtClean="0"/>
          </a:p>
          <a:p>
            <a:r>
              <a:rPr lang="fr-FR" dirty="0" smtClean="0"/>
              <a:t>30 minutes de préparation. 10 minutes de restitution par groupe.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d’Angers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02C8-AAF6-430C-9C4F-B768B719CBA8}" type="slidenum">
              <a:rPr lang="fr-FR" smtClean="0"/>
              <a:pPr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31804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r 9"/>
          <p:cNvGrpSpPr/>
          <p:nvPr/>
        </p:nvGrpSpPr>
        <p:grpSpPr>
          <a:xfrm>
            <a:off x="2769928" y="3062339"/>
            <a:ext cx="6653376" cy="733322"/>
            <a:chOff x="2623176" y="2737036"/>
            <a:chExt cx="6653376" cy="733322"/>
          </a:xfrm>
        </p:grpSpPr>
        <p:sp>
          <p:nvSpPr>
            <p:cNvPr id="11" name="Freeform 81"/>
            <p:cNvSpPr>
              <a:spLocks/>
            </p:cNvSpPr>
            <p:nvPr/>
          </p:nvSpPr>
          <p:spPr bwMode="auto">
            <a:xfrm>
              <a:off x="5011706" y="2737036"/>
              <a:ext cx="325654" cy="692315"/>
            </a:xfrm>
            <a:custGeom>
              <a:avLst/>
              <a:gdLst>
                <a:gd name="T0" fmla="*/ 23 w 24"/>
                <a:gd name="T1" fmla="*/ 25 h 51"/>
                <a:gd name="T2" fmla="*/ 16 w 24"/>
                <a:gd name="T3" fmla="*/ 25 h 51"/>
                <a:gd name="T4" fmla="*/ 16 w 24"/>
                <a:gd name="T5" fmla="*/ 51 h 51"/>
                <a:gd name="T6" fmla="*/ 5 w 24"/>
                <a:gd name="T7" fmla="*/ 51 h 51"/>
                <a:gd name="T8" fmla="*/ 5 w 24"/>
                <a:gd name="T9" fmla="*/ 25 h 51"/>
                <a:gd name="T10" fmla="*/ 0 w 24"/>
                <a:gd name="T11" fmla="*/ 25 h 51"/>
                <a:gd name="T12" fmla="*/ 0 w 24"/>
                <a:gd name="T13" fmla="*/ 16 h 51"/>
                <a:gd name="T14" fmla="*/ 5 w 24"/>
                <a:gd name="T15" fmla="*/ 16 h 51"/>
                <a:gd name="T16" fmla="*/ 5 w 24"/>
                <a:gd name="T17" fmla="*/ 11 h 51"/>
                <a:gd name="T18" fmla="*/ 16 w 24"/>
                <a:gd name="T19" fmla="*/ 0 h 51"/>
                <a:gd name="T20" fmla="*/ 24 w 24"/>
                <a:gd name="T21" fmla="*/ 0 h 51"/>
                <a:gd name="T22" fmla="*/ 24 w 24"/>
                <a:gd name="T23" fmla="*/ 9 h 51"/>
                <a:gd name="T24" fmla="*/ 18 w 24"/>
                <a:gd name="T25" fmla="*/ 9 h 51"/>
                <a:gd name="T26" fmla="*/ 16 w 24"/>
                <a:gd name="T27" fmla="*/ 11 h 51"/>
                <a:gd name="T28" fmla="*/ 16 w 24"/>
                <a:gd name="T29" fmla="*/ 16 h 51"/>
                <a:gd name="T30" fmla="*/ 24 w 24"/>
                <a:gd name="T31" fmla="*/ 16 h 51"/>
                <a:gd name="T32" fmla="*/ 23 w 24"/>
                <a:gd name="T33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51">
                  <a:moveTo>
                    <a:pt x="23" y="25"/>
                  </a:moveTo>
                  <a:cubicBezTo>
                    <a:pt x="16" y="25"/>
                    <a:pt x="16" y="25"/>
                    <a:pt x="16" y="25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6"/>
                    <a:pt x="7" y="0"/>
                    <a:pt x="16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9"/>
                    <a:pt x="16" y="9"/>
                    <a:pt x="16" y="11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24" y="16"/>
                    <a:pt x="24" y="16"/>
                    <a:pt x="24" y="16"/>
                  </a:cubicBezTo>
                  <a:lnTo>
                    <a:pt x="23" y="25"/>
                  </a:lnTo>
                  <a:close/>
                </a:path>
              </a:pathLst>
            </a:custGeom>
            <a:solidFill>
              <a:srgbClr val="14BA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Freeform 84"/>
            <p:cNvSpPr>
              <a:spLocks/>
            </p:cNvSpPr>
            <p:nvPr/>
          </p:nvSpPr>
          <p:spPr bwMode="auto">
            <a:xfrm>
              <a:off x="5677485" y="2872122"/>
              <a:ext cx="718848" cy="598236"/>
            </a:xfrm>
            <a:custGeom>
              <a:avLst/>
              <a:gdLst>
                <a:gd name="T0" fmla="*/ 53 w 53"/>
                <a:gd name="T1" fmla="*/ 6 h 44"/>
                <a:gd name="T2" fmla="*/ 47 w 53"/>
                <a:gd name="T3" fmla="*/ 7 h 44"/>
                <a:gd name="T4" fmla="*/ 51 w 53"/>
                <a:gd name="T5" fmla="*/ 1 h 44"/>
                <a:gd name="T6" fmla="*/ 45 w 53"/>
                <a:gd name="T7" fmla="*/ 4 h 44"/>
                <a:gd name="T8" fmla="*/ 37 w 53"/>
                <a:gd name="T9" fmla="*/ 0 h 44"/>
                <a:gd name="T10" fmla="*/ 26 w 53"/>
                <a:gd name="T11" fmla="*/ 11 h 44"/>
                <a:gd name="T12" fmla="*/ 26 w 53"/>
                <a:gd name="T13" fmla="*/ 14 h 44"/>
                <a:gd name="T14" fmla="*/ 4 w 53"/>
                <a:gd name="T15" fmla="*/ 2 h 44"/>
                <a:gd name="T16" fmla="*/ 2 w 53"/>
                <a:gd name="T17" fmla="*/ 8 h 44"/>
                <a:gd name="T18" fmla="*/ 7 w 53"/>
                <a:gd name="T19" fmla="*/ 17 h 44"/>
                <a:gd name="T20" fmla="*/ 2 w 53"/>
                <a:gd name="T21" fmla="*/ 16 h 44"/>
                <a:gd name="T22" fmla="*/ 2 w 53"/>
                <a:gd name="T23" fmla="*/ 16 h 44"/>
                <a:gd name="T24" fmla="*/ 11 w 53"/>
                <a:gd name="T25" fmla="*/ 26 h 44"/>
                <a:gd name="T26" fmla="*/ 8 w 53"/>
                <a:gd name="T27" fmla="*/ 27 h 44"/>
                <a:gd name="T28" fmla="*/ 6 w 53"/>
                <a:gd name="T29" fmla="*/ 27 h 44"/>
                <a:gd name="T30" fmla="*/ 16 w 53"/>
                <a:gd name="T31" fmla="*/ 34 h 44"/>
                <a:gd name="T32" fmla="*/ 3 w 53"/>
                <a:gd name="T33" fmla="*/ 39 h 44"/>
                <a:gd name="T34" fmla="*/ 0 w 53"/>
                <a:gd name="T35" fmla="*/ 39 h 44"/>
                <a:gd name="T36" fmla="*/ 17 w 53"/>
                <a:gd name="T37" fmla="*/ 44 h 44"/>
                <a:gd name="T38" fmla="*/ 48 w 53"/>
                <a:gd name="T39" fmla="*/ 13 h 44"/>
                <a:gd name="T40" fmla="*/ 47 w 53"/>
                <a:gd name="T41" fmla="*/ 11 h 44"/>
                <a:gd name="T42" fmla="*/ 53 w 53"/>
                <a:gd name="T43" fmla="*/ 6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3" h="44">
                  <a:moveTo>
                    <a:pt x="53" y="6"/>
                  </a:moveTo>
                  <a:cubicBezTo>
                    <a:pt x="51" y="6"/>
                    <a:pt x="49" y="7"/>
                    <a:pt x="47" y="7"/>
                  </a:cubicBezTo>
                  <a:cubicBezTo>
                    <a:pt x="49" y="6"/>
                    <a:pt x="51" y="4"/>
                    <a:pt x="51" y="1"/>
                  </a:cubicBezTo>
                  <a:cubicBezTo>
                    <a:pt x="49" y="2"/>
                    <a:pt x="47" y="3"/>
                    <a:pt x="45" y="4"/>
                  </a:cubicBezTo>
                  <a:cubicBezTo>
                    <a:pt x="43" y="2"/>
                    <a:pt x="40" y="0"/>
                    <a:pt x="37" y="0"/>
                  </a:cubicBezTo>
                  <a:cubicBezTo>
                    <a:pt x="31" y="0"/>
                    <a:pt x="26" y="5"/>
                    <a:pt x="26" y="11"/>
                  </a:cubicBezTo>
                  <a:cubicBezTo>
                    <a:pt x="26" y="12"/>
                    <a:pt x="26" y="13"/>
                    <a:pt x="26" y="14"/>
                  </a:cubicBezTo>
                  <a:cubicBezTo>
                    <a:pt x="17" y="13"/>
                    <a:pt x="9" y="9"/>
                    <a:pt x="4" y="2"/>
                  </a:cubicBezTo>
                  <a:cubicBezTo>
                    <a:pt x="3" y="4"/>
                    <a:pt x="2" y="6"/>
                    <a:pt x="2" y="8"/>
                  </a:cubicBezTo>
                  <a:cubicBezTo>
                    <a:pt x="2" y="12"/>
                    <a:pt x="4" y="15"/>
                    <a:pt x="7" y="17"/>
                  </a:cubicBezTo>
                  <a:cubicBezTo>
                    <a:pt x="5" y="17"/>
                    <a:pt x="4" y="1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21"/>
                    <a:pt x="6" y="25"/>
                    <a:pt x="11" y="26"/>
                  </a:cubicBezTo>
                  <a:cubicBezTo>
                    <a:pt x="10" y="27"/>
                    <a:pt x="9" y="27"/>
                    <a:pt x="8" y="27"/>
                  </a:cubicBezTo>
                  <a:cubicBezTo>
                    <a:pt x="7" y="27"/>
                    <a:pt x="7" y="27"/>
                    <a:pt x="6" y="27"/>
                  </a:cubicBezTo>
                  <a:cubicBezTo>
                    <a:pt x="7" y="31"/>
                    <a:pt x="11" y="34"/>
                    <a:pt x="16" y="34"/>
                  </a:cubicBezTo>
                  <a:cubicBezTo>
                    <a:pt x="12" y="37"/>
                    <a:pt x="8" y="39"/>
                    <a:pt x="3" y="39"/>
                  </a:cubicBezTo>
                  <a:cubicBezTo>
                    <a:pt x="2" y="39"/>
                    <a:pt x="1" y="39"/>
                    <a:pt x="0" y="39"/>
                  </a:cubicBezTo>
                  <a:cubicBezTo>
                    <a:pt x="5" y="42"/>
                    <a:pt x="10" y="44"/>
                    <a:pt x="17" y="44"/>
                  </a:cubicBezTo>
                  <a:cubicBezTo>
                    <a:pt x="37" y="44"/>
                    <a:pt x="48" y="27"/>
                    <a:pt x="48" y="13"/>
                  </a:cubicBezTo>
                  <a:cubicBezTo>
                    <a:pt x="48" y="12"/>
                    <a:pt x="48" y="12"/>
                    <a:pt x="47" y="11"/>
                  </a:cubicBezTo>
                  <a:cubicBezTo>
                    <a:pt x="50" y="10"/>
                    <a:pt x="51" y="8"/>
                    <a:pt x="53" y="6"/>
                  </a:cubicBezTo>
                </a:path>
              </a:pathLst>
            </a:custGeom>
            <a:solidFill>
              <a:srgbClr val="14BA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Freeform 85"/>
            <p:cNvSpPr>
              <a:spLocks noEditPoints="1"/>
            </p:cNvSpPr>
            <p:nvPr/>
          </p:nvSpPr>
          <p:spPr bwMode="auto">
            <a:xfrm>
              <a:off x="6683390" y="2857648"/>
              <a:ext cx="595825" cy="598236"/>
            </a:xfrm>
            <a:custGeom>
              <a:avLst/>
              <a:gdLst>
                <a:gd name="T0" fmla="*/ 40 w 44"/>
                <a:gd name="T1" fmla="*/ 10 h 44"/>
                <a:gd name="T2" fmla="*/ 38 w 44"/>
                <a:gd name="T3" fmla="*/ 11 h 44"/>
                <a:gd name="T4" fmla="*/ 34 w 44"/>
                <a:gd name="T5" fmla="*/ 11 h 44"/>
                <a:gd name="T6" fmla="*/ 33 w 44"/>
                <a:gd name="T7" fmla="*/ 10 h 44"/>
                <a:gd name="T8" fmla="*/ 33 w 44"/>
                <a:gd name="T9" fmla="*/ 6 h 44"/>
                <a:gd name="T10" fmla="*/ 34 w 44"/>
                <a:gd name="T11" fmla="*/ 5 h 44"/>
                <a:gd name="T12" fmla="*/ 38 w 44"/>
                <a:gd name="T13" fmla="*/ 5 h 44"/>
                <a:gd name="T14" fmla="*/ 40 w 44"/>
                <a:gd name="T15" fmla="*/ 6 h 44"/>
                <a:gd name="T16" fmla="*/ 40 w 44"/>
                <a:gd name="T17" fmla="*/ 10 h 44"/>
                <a:gd name="T18" fmla="*/ 6 w 44"/>
                <a:gd name="T19" fmla="*/ 39 h 44"/>
                <a:gd name="T20" fmla="*/ 5 w 44"/>
                <a:gd name="T21" fmla="*/ 38 h 44"/>
                <a:gd name="T22" fmla="*/ 5 w 44"/>
                <a:gd name="T23" fmla="*/ 20 h 44"/>
                <a:gd name="T24" fmla="*/ 9 w 44"/>
                <a:gd name="T25" fmla="*/ 20 h 44"/>
                <a:gd name="T26" fmla="*/ 9 w 44"/>
                <a:gd name="T27" fmla="*/ 22 h 44"/>
                <a:gd name="T28" fmla="*/ 22 w 44"/>
                <a:gd name="T29" fmla="*/ 35 h 44"/>
                <a:gd name="T30" fmla="*/ 35 w 44"/>
                <a:gd name="T31" fmla="*/ 22 h 44"/>
                <a:gd name="T32" fmla="*/ 35 w 44"/>
                <a:gd name="T33" fmla="*/ 20 h 44"/>
                <a:gd name="T34" fmla="*/ 40 w 44"/>
                <a:gd name="T35" fmla="*/ 20 h 44"/>
                <a:gd name="T36" fmla="*/ 40 w 44"/>
                <a:gd name="T37" fmla="*/ 38 h 44"/>
                <a:gd name="T38" fmla="*/ 38 w 44"/>
                <a:gd name="T39" fmla="*/ 39 h 44"/>
                <a:gd name="T40" fmla="*/ 6 w 44"/>
                <a:gd name="T41" fmla="*/ 39 h 44"/>
                <a:gd name="T42" fmla="*/ 22 w 44"/>
                <a:gd name="T43" fmla="*/ 13 h 44"/>
                <a:gd name="T44" fmla="*/ 31 w 44"/>
                <a:gd name="T45" fmla="*/ 22 h 44"/>
                <a:gd name="T46" fmla="*/ 22 w 44"/>
                <a:gd name="T47" fmla="*/ 31 h 44"/>
                <a:gd name="T48" fmla="*/ 13 w 44"/>
                <a:gd name="T49" fmla="*/ 22 h 44"/>
                <a:gd name="T50" fmla="*/ 22 w 44"/>
                <a:gd name="T51" fmla="*/ 13 h 44"/>
                <a:gd name="T52" fmla="*/ 40 w 44"/>
                <a:gd name="T53" fmla="*/ 0 h 44"/>
                <a:gd name="T54" fmla="*/ 5 w 44"/>
                <a:gd name="T55" fmla="*/ 0 h 44"/>
                <a:gd name="T56" fmla="*/ 0 w 44"/>
                <a:gd name="T57" fmla="*/ 5 h 44"/>
                <a:gd name="T58" fmla="*/ 0 w 44"/>
                <a:gd name="T59" fmla="*/ 39 h 44"/>
                <a:gd name="T60" fmla="*/ 5 w 44"/>
                <a:gd name="T61" fmla="*/ 44 h 44"/>
                <a:gd name="T62" fmla="*/ 40 w 44"/>
                <a:gd name="T63" fmla="*/ 44 h 44"/>
                <a:gd name="T64" fmla="*/ 44 w 44"/>
                <a:gd name="T65" fmla="*/ 39 h 44"/>
                <a:gd name="T66" fmla="*/ 44 w 44"/>
                <a:gd name="T67" fmla="*/ 5 h 44"/>
                <a:gd name="T68" fmla="*/ 40 w 44"/>
                <a:gd name="T6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" h="44">
                  <a:moveTo>
                    <a:pt x="40" y="10"/>
                  </a:moveTo>
                  <a:cubicBezTo>
                    <a:pt x="40" y="11"/>
                    <a:pt x="39" y="11"/>
                    <a:pt x="38" y="11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3" y="11"/>
                    <a:pt x="33" y="11"/>
                    <a:pt x="33" y="10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5"/>
                    <a:pt x="33" y="5"/>
                    <a:pt x="34" y="5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9" y="5"/>
                    <a:pt x="40" y="5"/>
                    <a:pt x="40" y="6"/>
                  </a:cubicBezTo>
                  <a:lnTo>
                    <a:pt x="40" y="10"/>
                  </a:lnTo>
                  <a:close/>
                  <a:moveTo>
                    <a:pt x="6" y="39"/>
                  </a:moveTo>
                  <a:cubicBezTo>
                    <a:pt x="5" y="39"/>
                    <a:pt x="5" y="39"/>
                    <a:pt x="5" y="38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1"/>
                    <a:pt x="9" y="21"/>
                    <a:pt x="9" y="22"/>
                  </a:cubicBezTo>
                  <a:cubicBezTo>
                    <a:pt x="9" y="29"/>
                    <a:pt x="15" y="35"/>
                    <a:pt x="22" y="35"/>
                  </a:cubicBezTo>
                  <a:cubicBezTo>
                    <a:pt x="29" y="35"/>
                    <a:pt x="35" y="29"/>
                    <a:pt x="35" y="22"/>
                  </a:cubicBezTo>
                  <a:cubicBezTo>
                    <a:pt x="35" y="21"/>
                    <a:pt x="35" y="21"/>
                    <a:pt x="35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0" y="39"/>
                    <a:pt x="39" y="39"/>
                    <a:pt x="38" y="39"/>
                  </a:cubicBezTo>
                  <a:lnTo>
                    <a:pt x="6" y="39"/>
                  </a:lnTo>
                  <a:close/>
                  <a:moveTo>
                    <a:pt x="22" y="13"/>
                  </a:moveTo>
                  <a:cubicBezTo>
                    <a:pt x="27" y="13"/>
                    <a:pt x="31" y="17"/>
                    <a:pt x="31" y="22"/>
                  </a:cubicBezTo>
                  <a:cubicBezTo>
                    <a:pt x="31" y="27"/>
                    <a:pt x="27" y="31"/>
                    <a:pt x="22" y="31"/>
                  </a:cubicBezTo>
                  <a:cubicBezTo>
                    <a:pt x="17" y="31"/>
                    <a:pt x="13" y="27"/>
                    <a:pt x="13" y="22"/>
                  </a:cubicBezTo>
                  <a:cubicBezTo>
                    <a:pt x="13" y="17"/>
                    <a:pt x="17" y="13"/>
                    <a:pt x="22" y="13"/>
                  </a:cubicBezTo>
                  <a:moveTo>
                    <a:pt x="4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2"/>
                    <a:pt x="2" y="44"/>
                    <a:pt x="5" y="44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42" y="44"/>
                    <a:pt x="44" y="42"/>
                    <a:pt x="44" y="39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4" y="2"/>
                    <a:pt x="42" y="0"/>
                    <a:pt x="40" y="0"/>
                  </a:cubicBezTo>
                </a:path>
              </a:pathLst>
            </a:custGeom>
            <a:solidFill>
              <a:srgbClr val="14BA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Freeform 83"/>
            <p:cNvSpPr>
              <a:spLocks noEditPoints="1"/>
            </p:cNvSpPr>
            <p:nvPr/>
          </p:nvSpPr>
          <p:spPr bwMode="auto">
            <a:xfrm>
              <a:off x="7607280" y="2925191"/>
              <a:ext cx="704375" cy="489686"/>
            </a:xfrm>
            <a:custGeom>
              <a:avLst/>
              <a:gdLst>
                <a:gd name="T0" fmla="*/ 21 w 52"/>
                <a:gd name="T1" fmla="*/ 26 h 36"/>
                <a:gd name="T2" fmla="*/ 21 w 52"/>
                <a:gd name="T3" fmla="*/ 7 h 36"/>
                <a:gd name="T4" fmla="*/ 36 w 52"/>
                <a:gd name="T5" fmla="*/ 17 h 36"/>
                <a:gd name="T6" fmla="*/ 21 w 52"/>
                <a:gd name="T7" fmla="*/ 26 h 36"/>
                <a:gd name="T8" fmla="*/ 52 w 52"/>
                <a:gd name="T9" fmla="*/ 7 h 36"/>
                <a:gd name="T10" fmla="*/ 44 w 52"/>
                <a:gd name="T11" fmla="*/ 0 h 36"/>
                <a:gd name="T12" fmla="*/ 8 w 52"/>
                <a:gd name="T13" fmla="*/ 0 h 36"/>
                <a:gd name="T14" fmla="*/ 0 w 52"/>
                <a:gd name="T15" fmla="*/ 7 h 36"/>
                <a:gd name="T16" fmla="*/ 0 w 52"/>
                <a:gd name="T17" fmla="*/ 28 h 36"/>
                <a:gd name="T18" fmla="*/ 8 w 52"/>
                <a:gd name="T19" fmla="*/ 36 h 36"/>
                <a:gd name="T20" fmla="*/ 44 w 52"/>
                <a:gd name="T21" fmla="*/ 36 h 36"/>
                <a:gd name="T22" fmla="*/ 52 w 52"/>
                <a:gd name="T23" fmla="*/ 28 h 36"/>
                <a:gd name="T24" fmla="*/ 52 w 52"/>
                <a:gd name="T25" fmla="*/ 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" h="36">
                  <a:moveTo>
                    <a:pt x="21" y="26"/>
                  </a:moveTo>
                  <a:cubicBezTo>
                    <a:pt x="21" y="7"/>
                    <a:pt x="21" y="7"/>
                    <a:pt x="21" y="7"/>
                  </a:cubicBezTo>
                  <a:cubicBezTo>
                    <a:pt x="36" y="17"/>
                    <a:pt x="36" y="17"/>
                    <a:pt x="36" y="17"/>
                  </a:cubicBezTo>
                  <a:lnTo>
                    <a:pt x="21" y="26"/>
                  </a:lnTo>
                  <a:close/>
                  <a:moveTo>
                    <a:pt x="52" y="7"/>
                  </a:moveTo>
                  <a:cubicBezTo>
                    <a:pt x="52" y="3"/>
                    <a:pt x="48" y="0"/>
                    <a:pt x="44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2"/>
                    <a:pt x="4" y="36"/>
                    <a:pt x="8" y="36"/>
                  </a:cubicBezTo>
                  <a:cubicBezTo>
                    <a:pt x="44" y="36"/>
                    <a:pt x="44" y="36"/>
                    <a:pt x="44" y="36"/>
                  </a:cubicBezTo>
                  <a:cubicBezTo>
                    <a:pt x="48" y="36"/>
                    <a:pt x="52" y="32"/>
                    <a:pt x="52" y="28"/>
                  </a:cubicBezTo>
                  <a:lnTo>
                    <a:pt x="52" y="7"/>
                  </a:lnTo>
                  <a:close/>
                </a:path>
              </a:pathLst>
            </a:custGeom>
            <a:solidFill>
              <a:srgbClr val="14BA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Freeform 82"/>
            <p:cNvSpPr>
              <a:spLocks noEditPoints="1"/>
            </p:cNvSpPr>
            <p:nvPr/>
          </p:nvSpPr>
          <p:spPr bwMode="auto">
            <a:xfrm>
              <a:off x="8639720" y="2778043"/>
              <a:ext cx="636832" cy="595825"/>
            </a:xfrm>
            <a:custGeom>
              <a:avLst/>
              <a:gdLst>
                <a:gd name="T0" fmla="*/ 1 w 47"/>
                <a:gd name="T1" fmla="*/ 44 h 44"/>
                <a:gd name="T2" fmla="*/ 11 w 47"/>
                <a:gd name="T3" fmla="*/ 44 h 44"/>
                <a:gd name="T4" fmla="*/ 11 w 47"/>
                <a:gd name="T5" fmla="*/ 14 h 44"/>
                <a:gd name="T6" fmla="*/ 1 w 47"/>
                <a:gd name="T7" fmla="*/ 14 h 44"/>
                <a:gd name="T8" fmla="*/ 1 w 47"/>
                <a:gd name="T9" fmla="*/ 44 h 44"/>
                <a:gd name="T10" fmla="*/ 6 w 47"/>
                <a:gd name="T11" fmla="*/ 0 h 44"/>
                <a:gd name="T12" fmla="*/ 0 w 47"/>
                <a:gd name="T13" fmla="*/ 5 h 44"/>
                <a:gd name="T14" fmla="*/ 6 w 47"/>
                <a:gd name="T15" fmla="*/ 10 h 44"/>
                <a:gd name="T16" fmla="*/ 6 w 47"/>
                <a:gd name="T17" fmla="*/ 10 h 44"/>
                <a:gd name="T18" fmla="*/ 12 w 47"/>
                <a:gd name="T19" fmla="*/ 5 h 44"/>
                <a:gd name="T20" fmla="*/ 6 w 47"/>
                <a:gd name="T21" fmla="*/ 0 h 44"/>
                <a:gd name="T22" fmla="*/ 47 w 47"/>
                <a:gd name="T23" fmla="*/ 27 h 44"/>
                <a:gd name="T24" fmla="*/ 47 w 47"/>
                <a:gd name="T25" fmla="*/ 44 h 44"/>
                <a:gd name="T26" fmla="*/ 37 w 47"/>
                <a:gd name="T27" fmla="*/ 44 h 44"/>
                <a:gd name="T28" fmla="*/ 37 w 47"/>
                <a:gd name="T29" fmla="*/ 28 h 44"/>
                <a:gd name="T30" fmla="*/ 32 w 47"/>
                <a:gd name="T31" fmla="*/ 21 h 44"/>
                <a:gd name="T32" fmla="*/ 27 w 47"/>
                <a:gd name="T33" fmla="*/ 25 h 44"/>
                <a:gd name="T34" fmla="*/ 26 w 47"/>
                <a:gd name="T35" fmla="*/ 27 h 44"/>
                <a:gd name="T36" fmla="*/ 26 w 47"/>
                <a:gd name="T37" fmla="*/ 44 h 44"/>
                <a:gd name="T38" fmla="*/ 16 w 47"/>
                <a:gd name="T39" fmla="*/ 44 h 44"/>
                <a:gd name="T40" fmla="*/ 16 w 47"/>
                <a:gd name="T41" fmla="*/ 14 h 44"/>
                <a:gd name="T42" fmla="*/ 26 w 47"/>
                <a:gd name="T43" fmla="*/ 14 h 44"/>
                <a:gd name="T44" fmla="*/ 26 w 47"/>
                <a:gd name="T45" fmla="*/ 19 h 44"/>
                <a:gd name="T46" fmla="*/ 26 w 47"/>
                <a:gd name="T47" fmla="*/ 19 h 44"/>
                <a:gd name="T48" fmla="*/ 26 w 47"/>
                <a:gd name="T49" fmla="*/ 19 h 44"/>
                <a:gd name="T50" fmla="*/ 26 w 47"/>
                <a:gd name="T51" fmla="*/ 19 h 44"/>
                <a:gd name="T52" fmla="*/ 35 w 47"/>
                <a:gd name="T53" fmla="*/ 14 h 44"/>
                <a:gd name="T54" fmla="*/ 47 w 47"/>
                <a:gd name="T55" fmla="*/ 27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7" h="44">
                  <a:moveTo>
                    <a:pt x="1" y="44"/>
                  </a:moveTo>
                  <a:cubicBezTo>
                    <a:pt x="11" y="44"/>
                    <a:pt x="11" y="44"/>
                    <a:pt x="11" y="4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" y="14"/>
                    <a:pt x="1" y="14"/>
                    <a:pt x="1" y="14"/>
                  </a:cubicBezTo>
                  <a:lnTo>
                    <a:pt x="1" y="44"/>
                  </a:lnTo>
                  <a:close/>
                  <a:moveTo>
                    <a:pt x="6" y="0"/>
                  </a:moveTo>
                  <a:cubicBezTo>
                    <a:pt x="3" y="0"/>
                    <a:pt x="0" y="2"/>
                    <a:pt x="0" y="5"/>
                  </a:cubicBezTo>
                  <a:cubicBezTo>
                    <a:pt x="0" y="8"/>
                    <a:pt x="3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9" y="10"/>
                    <a:pt x="12" y="8"/>
                    <a:pt x="12" y="5"/>
                  </a:cubicBezTo>
                  <a:cubicBezTo>
                    <a:pt x="12" y="2"/>
                    <a:pt x="9" y="0"/>
                    <a:pt x="6" y="0"/>
                  </a:cubicBezTo>
                  <a:moveTo>
                    <a:pt x="47" y="27"/>
                  </a:moveTo>
                  <a:cubicBezTo>
                    <a:pt x="47" y="44"/>
                    <a:pt x="47" y="44"/>
                    <a:pt x="47" y="44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4"/>
                    <a:pt x="35" y="21"/>
                    <a:pt x="32" y="21"/>
                  </a:cubicBezTo>
                  <a:cubicBezTo>
                    <a:pt x="29" y="21"/>
                    <a:pt x="27" y="23"/>
                    <a:pt x="27" y="25"/>
                  </a:cubicBezTo>
                  <a:cubicBezTo>
                    <a:pt x="26" y="26"/>
                    <a:pt x="26" y="27"/>
                    <a:pt x="26" y="27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16" y="44"/>
                    <a:pt x="16" y="44"/>
                    <a:pt x="16" y="44"/>
                  </a:cubicBezTo>
                  <a:cubicBezTo>
                    <a:pt x="16" y="44"/>
                    <a:pt x="17" y="17"/>
                    <a:pt x="1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8" y="17"/>
                    <a:pt x="30" y="14"/>
                    <a:pt x="35" y="14"/>
                  </a:cubicBezTo>
                  <a:cubicBezTo>
                    <a:pt x="42" y="14"/>
                    <a:pt x="47" y="18"/>
                    <a:pt x="47" y="27"/>
                  </a:cubicBezTo>
                </a:path>
              </a:pathLst>
            </a:custGeom>
            <a:solidFill>
              <a:srgbClr val="14BA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16" name="Grouper 15"/>
            <p:cNvGrpSpPr/>
            <p:nvPr/>
          </p:nvGrpSpPr>
          <p:grpSpPr>
            <a:xfrm>
              <a:off x="2623176" y="2818975"/>
              <a:ext cx="2052573" cy="602808"/>
              <a:chOff x="2443163" y="5091113"/>
              <a:chExt cx="3016250" cy="885825"/>
            </a:xfrm>
          </p:grpSpPr>
          <p:sp>
            <p:nvSpPr>
              <p:cNvPr id="17" name="Freeform 41"/>
              <p:cNvSpPr>
                <a:spLocks/>
              </p:cNvSpPr>
              <p:nvPr/>
            </p:nvSpPr>
            <p:spPr bwMode="auto">
              <a:xfrm>
                <a:off x="2443163" y="5124450"/>
                <a:ext cx="220663" cy="306388"/>
              </a:xfrm>
              <a:custGeom>
                <a:avLst/>
                <a:gdLst>
                  <a:gd name="T0" fmla="*/ 111 w 111"/>
                  <a:gd name="T1" fmla="*/ 107 h 153"/>
                  <a:gd name="T2" fmla="*/ 56 w 111"/>
                  <a:gd name="T3" fmla="*/ 153 h 153"/>
                  <a:gd name="T4" fmla="*/ 0 w 111"/>
                  <a:gd name="T5" fmla="*/ 106 h 153"/>
                  <a:gd name="T6" fmla="*/ 38 w 111"/>
                  <a:gd name="T7" fmla="*/ 106 h 153"/>
                  <a:gd name="T8" fmla="*/ 56 w 111"/>
                  <a:gd name="T9" fmla="*/ 124 h 153"/>
                  <a:gd name="T10" fmla="*/ 73 w 111"/>
                  <a:gd name="T11" fmla="*/ 109 h 153"/>
                  <a:gd name="T12" fmla="*/ 0 w 111"/>
                  <a:gd name="T13" fmla="*/ 46 h 153"/>
                  <a:gd name="T14" fmla="*/ 54 w 111"/>
                  <a:gd name="T15" fmla="*/ 0 h 153"/>
                  <a:gd name="T16" fmla="*/ 109 w 111"/>
                  <a:gd name="T17" fmla="*/ 46 h 153"/>
                  <a:gd name="T18" fmla="*/ 70 w 111"/>
                  <a:gd name="T19" fmla="*/ 46 h 153"/>
                  <a:gd name="T20" fmla="*/ 53 w 111"/>
                  <a:gd name="T21" fmla="*/ 29 h 153"/>
                  <a:gd name="T22" fmla="*/ 38 w 111"/>
                  <a:gd name="T23" fmla="*/ 43 h 153"/>
                  <a:gd name="T24" fmla="*/ 111 w 111"/>
                  <a:gd name="T25" fmla="*/ 107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1" h="153">
                    <a:moveTo>
                      <a:pt x="111" y="107"/>
                    </a:moveTo>
                    <a:cubicBezTo>
                      <a:pt x="111" y="131"/>
                      <a:pt x="89" y="153"/>
                      <a:pt x="56" y="153"/>
                    </a:cubicBezTo>
                    <a:cubicBezTo>
                      <a:pt x="23" y="153"/>
                      <a:pt x="0" y="137"/>
                      <a:pt x="0" y="106"/>
                    </a:cubicBezTo>
                    <a:cubicBezTo>
                      <a:pt x="38" y="106"/>
                      <a:pt x="38" y="106"/>
                      <a:pt x="38" y="106"/>
                    </a:cubicBezTo>
                    <a:cubicBezTo>
                      <a:pt x="39" y="119"/>
                      <a:pt x="46" y="124"/>
                      <a:pt x="56" y="124"/>
                    </a:cubicBezTo>
                    <a:cubicBezTo>
                      <a:pt x="67" y="124"/>
                      <a:pt x="73" y="118"/>
                      <a:pt x="73" y="109"/>
                    </a:cubicBezTo>
                    <a:cubicBezTo>
                      <a:pt x="73" y="80"/>
                      <a:pt x="0" y="98"/>
                      <a:pt x="0" y="46"/>
                    </a:cubicBezTo>
                    <a:cubicBezTo>
                      <a:pt x="0" y="18"/>
                      <a:pt x="24" y="0"/>
                      <a:pt x="54" y="0"/>
                    </a:cubicBezTo>
                    <a:cubicBezTo>
                      <a:pt x="85" y="0"/>
                      <a:pt x="108" y="12"/>
                      <a:pt x="109" y="46"/>
                    </a:cubicBezTo>
                    <a:cubicBezTo>
                      <a:pt x="70" y="46"/>
                      <a:pt x="70" y="46"/>
                      <a:pt x="70" y="46"/>
                    </a:cubicBezTo>
                    <a:cubicBezTo>
                      <a:pt x="69" y="35"/>
                      <a:pt x="62" y="29"/>
                      <a:pt x="53" y="29"/>
                    </a:cubicBezTo>
                    <a:cubicBezTo>
                      <a:pt x="45" y="29"/>
                      <a:pt x="38" y="33"/>
                      <a:pt x="38" y="43"/>
                    </a:cubicBezTo>
                    <a:cubicBezTo>
                      <a:pt x="38" y="74"/>
                      <a:pt x="111" y="54"/>
                      <a:pt x="111" y="10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" name="Freeform 42"/>
              <p:cNvSpPr>
                <a:spLocks/>
              </p:cNvSpPr>
              <p:nvPr/>
            </p:nvSpPr>
            <p:spPr bwMode="auto">
              <a:xfrm>
                <a:off x="2719388" y="5191125"/>
                <a:ext cx="236538" cy="236538"/>
              </a:xfrm>
              <a:custGeom>
                <a:avLst/>
                <a:gdLst>
                  <a:gd name="T0" fmla="*/ 81 w 118"/>
                  <a:gd name="T1" fmla="*/ 118 h 119"/>
                  <a:gd name="T2" fmla="*/ 81 w 118"/>
                  <a:gd name="T3" fmla="*/ 101 h 119"/>
                  <a:gd name="T4" fmla="*/ 46 w 118"/>
                  <a:gd name="T5" fmla="*/ 119 h 119"/>
                  <a:gd name="T6" fmla="*/ 0 w 118"/>
                  <a:gd name="T7" fmla="*/ 69 h 119"/>
                  <a:gd name="T8" fmla="*/ 0 w 118"/>
                  <a:gd name="T9" fmla="*/ 0 h 119"/>
                  <a:gd name="T10" fmla="*/ 36 w 118"/>
                  <a:gd name="T11" fmla="*/ 0 h 119"/>
                  <a:gd name="T12" fmla="*/ 36 w 118"/>
                  <a:gd name="T13" fmla="*/ 64 h 119"/>
                  <a:gd name="T14" fmla="*/ 59 w 118"/>
                  <a:gd name="T15" fmla="*/ 88 h 119"/>
                  <a:gd name="T16" fmla="*/ 81 w 118"/>
                  <a:gd name="T17" fmla="*/ 64 h 119"/>
                  <a:gd name="T18" fmla="*/ 81 w 118"/>
                  <a:gd name="T19" fmla="*/ 0 h 119"/>
                  <a:gd name="T20" fmla="*/ 118 w 118"/>
                  <a:gd name="T21" fmla="*/ 0 h 119"/>
                  <a:gd name="T22" fmla="*/ 118 w 118"/>
                  <a:gd name="T23" fmla="*/ 118 h 119"/>
                  <a:gd name="T24" fmla="*/ 81 w 118"/>
                  <a:gd name="T25" fmla="*/ 118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8" h="119">
                    <a:moveTo>
                      <a:pt x="81" y="118"/>
                    </a:moveTo>
                    <a:cubicBezTo>
                      <a:pt x="81" y="101"/>
                      <a:pt x="81" y="101"/>
                      <a:pt x="81" y="101"/>
                    </a:cubicBezTo>
                    <a:cubicBezTo>
                      <a:pt x="75" y="112"/>
                      <a:pt x="62" y="119"/>
                      <a:pt x="46" y="119"/>
                    </a:cubicBezTo>
                    <a:cubicBezTo>
                      <a:pt x="19" y="119"/>
                      <a:pt x="0" y="101"/>
                      <a:pt x="0" y="6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64"/>
                      <a:pt x="36" y="64"/>
                      <a:pt x="36" y="64"/>
                    </a:cubicBezTo>
                    <a:cubicBezTo>
                      <a:pt x="36" y="80"/>
                      <a:pt x="45" y="88"/>
                      <a:pt x="59" y="88"/>
                    </a:cubicBezTo>
                    <a:cubicBezTo>
                      <a:pt x="73" y="88"/>
                      <a:pt x="81" y="80"/>
                      <a:pt x="81" y="64"/>
                    </a:cubicBezTo>
                    <a:cubicBezTo>
                      <a:pt x="81" y="0"/>
                      <a:pt x="81" y="0"/>
                      <a:pt x="81" y="0"/>
                    </a:cubicBezTo>
                    <a:cubicBezTo>
                      <a:pt x="118" y="0"/>
                      <a:pt x="118" y="0"/>
                      <a:pt x="118" y="0"/>
                    </a:cubicBezTo>
                    <a:cubicBezTo>
                      <a:pt x="118" y="118"/>
                      <a:pt x="118" y="118"/>
                      <a:pt x="118" y="118"/>
                    </a:cubicBezTo>
                    <a:lnTo>
                      <a:pt x="81" y="1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" name="Freeform 43"/>
              <p:cNvSpPr>
                <a:spLocks noEditPoints="1"/>
              </p:cNvSpPr>
              <p:nvPr/>
            </p:nvSpPr>
            <p:spPr bwMode="auto">
              <a:xfrm>
                <a:off x="3011488" y="5091113"/>
                <a:ext cx="85725" cy="334963"/>
              </a:xfrm>
              <a:custGeom>
                <a:avLst/>
                <a:gdLst>
                  <a:gd name="T0" fmla="*/ 0 w 43"/>
                  <a:gd name="T1" fmla="*/ 21 h 168"/>
                  <a:gd name="T2" fmla="*/ 22 w 43"/>
                  <a:gd name="T3" fmla="*/ 0 h 168"/>
                  <a:gd name="T4" fmla="*/ 43 w 43"/>
                  <a:gd name="T5" fmla="*/ 21 h 168"/>
                  <a:gd name="T6" fmla="*/ 22 w 43"/>
                  <a:gd name="T7" fmla="*/ 43 h 168"/>
                  <a:gd name="T8" fmla="*/ 0 w 43"/>
                  <a:gd name="T9" fmla="*/ 21 h 168"/>
                  <a:gd name="T10" fmla="*/ 40 w 43"/>
                  <a:gd name="T11" fmla="*/ 50 h 168"/>
                  <a:gd name="T12" fmla="*/ 40 w 43"/>
                  <a:gd name="T13" fmla="*/ 168 h 168"/>
                  <a:gd name="T14" fmla="*/ 4 w 43"/>
                  <a:gd name="T15" fmla="*/ 168 h 168"/>
                  <a:gd name="T16" fmla="*/ 4 w 43"/>
                  <a:gd name="T17" fmla="*/ 50 h 168"/>
                  <a:gd name="T18" fmla="*/ 40 w 43"/>
                  <a:gd name="T19" fmla="*/ 5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168">
                    <a:moveTo>
                      <a:pt x="0" y="21"/>
                    </a:moveTo>
                    <a:cubicBezTo>
                      <a:pt x="0" y="9"/>
                      <a:pt x="10" y="0"/>
                      <a:pt x="22" y="0"/>
                    </a:cubicBezTo>
                    <a:cubicBezTo>
                      <a:pt x="33" y="0"/>
                      <a:pt x="43" y="9"/>
                      <a:pt x="43" y="21"/>
                    </a:cubicBezTo>
                    <a:cubicBezTo>
                      <a:pt x="43" y="33"/>
                      <a:pt x="33" y="43"/>
                      <a:pt x="22" y="43"/>
                    </a:cubicBezTo>
                    <a:cubicBezTo>
                      <a:pt x="10" y="43"/>
                      <a:pt x="0" y="33"/>
                      <a:pt x="0" y="21"/>
                    </a:cubicBezTo>
                    <a:close/>
                    <a:moveTo>
                      <a:pt x="40" y="50"/>
                    </a:moveTo>
                    <a:cubicBezTo>
                      <a:pt x="40" y="168"/>
                      <a:pt x="40" y="168"/>
                      <a:pt x="40" y="168"/>
                    </a:cubicBezTo>
                    <a:cubicBezTo>
                      <a:pt x="4" y="168"/>
                      <a:pt x="4" y="168"/>
                      <a:pt x="4" y="168"/>
                    </a:cubicBezTo>
                    <a:cubicBezTo>
                      <a:pt x="4" y="50"/>
                      <a:pt x="4" y="50"/>
                      <a:pt x="4" y="50"/>
                    </a:cubicBezTo>
                    <a:lnTo>
                      <a:pt x="40" y="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" name="Freeform 44"/>
              <p:cNvSpPr>
                <a:spLocks/>
              </p:cNvSpPr>
              <p:nvPr/>
            </p:nvSpPr>
            <p:spPr bwMode="auto">
              <a:xfrm>
                <a:off x="3125788" y="5191125"/>
                <a:ext cx="261938" cy="234950"/>
              </a:xfrm>
              <a:custGeom>
                <a:avLst/>
                <a:gdLst>
                  <a:gd name="T0" fmla="*/ 82 w 165"/>
                  <a:gd name="T1" fmla="*/ 110 h 148"/>
                  <a:gd name="T2" fmla="*/ 116 w 165"/>
                  <a:gd name="T3" fmla="*/ 0 h 148"/>
                  <a:gd name="T4" fmla="*/ 165 w 165"/>
                  <a:gd name="T5" fmla="*/ 0 h 148"/>
                  <a:gd name="T6" fmla="*/ 112 w 165"/>
                  <a:gd name="T7" fmla="*/ 148 h 148"/>
                  <a:gd name="T8" fmla="*/ 53 w 165"/>
                  <a:gd name="T9" fmla="*/ 148 h 148"/>
                  <a:gd name="T10" fmla="*/ 0 w 165"/>
                  <a:gd name="T11" fmla="*/ 0 h 148"/>
                  <a:gd name="T12" fmla="*/ 48 w 165"/>
                  <a:gd name="T13" fmla="*/ 0 h 148"/>
                  <a:gd name="T14" fmla="*/ 82 w 165"/>
                  <a:gd name="T15" fmla="*/ 11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5" h="148">
                    <a:moveTo>
                      <a:pt x="82" y="110"/>
                    </a:moveTo>
                    <a:lnTo>
                      <a:pt x="116" y="0"/>
                    </a:lnTo>
                    <a:lnTo>
                      <a:pt x="165" y="0"/>
                    </a:lnTo>
                    <a:lnTo>
                      <a:pt x="112" y="148"/>
                    </a:lnTo>
                    <a:lnTo>
                      <a:pt x="53" y="148"/>
                    </a:lnTo>
                    <a:lnTo>
                      <a:pt x="0" y="0"/>
                    </a:lnTo>
                    <a:lnTo>
                      <a:pt x="48" y="0"/>
                    </a:lnTo>
                    <a:lnTo>
                      <a:pt x="82" y="1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" name="Freeform 45"/>
              <p:cNvSpPr>
                <a:spLocks noEditPoints="1"/>
              </p:cNvSpPr>
              <p:nvPr/>
            </p:nvSpPr>
            <p:spPr bwMode="auto">
              <a:xfrm>
                <a:off x="3403600" y="5187950"/>
                <a:ext cx="236538" cy="242888"/>
              </a:xfrm>
              <a:custGeom>
                <a:avLst/>
                <a:gdLst>
                  <a:gd name="T0" fmla="*/ 59 w 119"/>
                  <a:gd name="T1" fmla="*/ 121 h 121"/>
                  <a:gd name="T2" fmla="*/ 0 w 119"/>
                  <a:gd name="T3" fmla="*/ 60 h 121"/>
                  <a:gd name="T4" fmla="*/ 59 w 119"/>
                  <a:gd name="T5" fmla="*/ 0 h 121"/>
                  <a:gd name="T6" fmla="*/ 119 w 119"/>
                  <a:gd name="T7" fmla="*/ 60 h 121"/>
                  <a:gd name="T8" fmla="*/ 118 w 119"/>
                  <a:gd name="T9" fmla="*/ 72 h 121"/>
                  <a:gd name="T10" fmla="*/ 37 w 119"/>
                  <a:gd name="T11" fmla="*/ 72 h 121"/>
                  <a:gd name="T12" fmla="*/ 59 w 119"/>
                  <a:gd name="T13" fmla="*/ 90 h 121"/>
                  <a:gd name="T14" fmla="*/ 76 w 119"/>
                  <a:gd name="T15" fmla="*/ 81 h 121"/>
                  <a:gd name="T16" fmla="*/ 115 w 119"/>
                  <a:gd name="T17" fmla="*/ 81 h 121"/>
                  <a:gd name="T18" fmla="*/ 59 w 119"/>
                  <a:gd name="T19" fmla="*/ 121 h 121"/>
                  <a:gd name="T20" fmla="*/ 37 w 119"/>
                  <a:gd name="T21" fmla="*/ 49 h 121"/>
                  <a:gd name="T22" fmla="*/ 81 w 119"/>
                  <a:gd name="T23" fmla="*/ 49 h 121"/>
                  <a:gd name="T24" fmla="*/ 59 w 119"/>
                  <a:gd name="T25" fmla="*/ 31 h 121"/>
                  <a:gd name="T26" fmla="*/ 37 w 119"/>
                  <a:gd name="T27" fmla="*/ 49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9" h="121">
                    <a:moveTo>
                      <a:pt x="59" y="121"/>
                    </a:moveTo>
                    <a:cubicBezTo>
                      <a:pt x="25" y="121"/>
                      <a:pt x="0" y="97"/>
                      <a:pt x="0" y="60"/>
                    </a:cubicBezTo>
                    <a:cubicBezTo>
                      <a:pt x="0" y="22"/>
                      <a:pt x="25" y="0"/>
                      <a:pt x="59" y="0"/>
                    </a:cubicBezTo>
                    <a:cubicBezTo>
                      <a:pt x="92" y="0"/>
                      <a:pt x="119" y="21"/>
                      <a:pt x="119" y="60"/>
                    </a:cubicBezTo>
                    <a:cubicBezTo>
                      <a:pt x="119" y="64"/>
                      <a:pt x="119" y="68"/>
                      <a:pt x="118" y="72"/>
                    </a:cubicBezTo>
                    <a:cubicBezTo>
                      <a:pt x="37" y="72"/>
                      <a:pt x="37" y="72"/>
                      <a:pt x="37" y="72"/>
                    </a:cubicBezTo>
                    <a:cubicBezTo>
                      <a:pt x="38" y="82"/>
                      <a:pt x="46" y="90"/>
                      <a:pt x="59" y="90"/>
                    </a:cubicBezTo>
                    <a:cubicBezTo>
                      <a:pt x="69" y="90"/>
                      <a:pt x="72" y="86"/>
                      <a:pt x="76" y="81"/>
                    </a:cubicBezTo>
                    <a:cubicBezTo>
                      <a:pt x="115" y="81"/>
                      <a:pt x="115" y="81"/>
                      <a:pt x="115" y="81"/>
                    </a:cubicBezTo>
                    <a:cubicBezTo>
                      <a:pt x="109" y="104"/>
                      <a:pt x="87" y="121"/>
                      <a:pt x="59" y="121"/>
                    </a:cubicBezTo>
                    <a:close/>
                    <a:moveTo>
                      <a:pt x="37" y="49"/>
                    </a:moveTo>
                    <a:cubicBezTo>
                      <a:pt x="81" y="49"/>
                      <a:pt x="81" y="49"/>
                      <a:pt x="81" y="49"/>
                    </a:cubicBezTo>
                    <a:cubicBezTo>
                      <a:pt x="80" y="38"/>
                      <a:pt x="71" y="31"/>
                      <a:pt x="59" y="31"/>
                    </a:cubicBezTo>
                    <a:cubicBezTo>
                      <a:pt x="48" y="31"/>
                      <a:pt x="39" y="38"/>
                      <a:pt x="37" y="4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" name="Freeform 46"/>
              <p:cNvSpPr>
                <a:spLocks/>
              </p:cNvSpPr>
              <p:nvPr/>
            </p:nvSpPr>
            <p:spPr bwMode="auto">
              <a:xfrm>
                <a:off x="3676650" y="5191125"/>
                <a:ext cx="176213" cy="234950"/>
              </a:xfrm>
              <a:custGeom>
                <a:avLst/>
                <a:gdLst>
                  <a:gd name="T0" fmla="*/ 54 w 111"/>
                  <a:gd name="T1" fmla="*/ 110 h 148"/>
                  <a:gd name="T2" fmla="*/ 111 w 111"/>
                  <a:gd name="T3" fmla="*/ 110 h 148"/>
                  <a:gd name="T4" fmla="*/ 111 w 111"/>
                  <a:gd name="T5" fmla="*/ 148 h 148"/>
                  <a:gd name="T6" fmla="*/ 0 w 111"/>
                  <a:gd name="T7" fmla="*/ 148 h 148"/>
                  <a:gd name="T8" fmla="*/ 0 w 111"/>
                  <a:gd name="T9" fmla="*/ 110 h 148"/>
                  <a:gd name="T10" fmla="*/ 58 w 111"/>
                  <a:gd name="T11" fmla="*/ 37 h 148"/>
                  <a:gd name="T12" fmla="*/ 0 w 111"/>
                  <a:gd name="T13" fmla="*/ 37 h 148"/>
                  <a:gd name="T14" fmla="*/ 0 w 111"/>
                  <a:gd name="T15" fmla="*/ 0 h 148"/>
                  <a:gd name="T16" fmla="*/ 111 w 111"/>
                  <a:gd name="T17" fmla="*/ 0 h 148"/>
                  <a:gd name="T18" fmla="*/ 111 w 111"/>
                  <a:gd name="T19" fmla="*/ 37 h 148"/>
                  <a:gd name="T20" fmla="*/ 54 w 111"/>
                  <a:gd name="T21" fmla="*/ 11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1" h="148">
                    <a:moveTo>
                      <a:pt x="54" y="110"/>
                    </a:moveTo>
                    <a:lnTo>
                      <a:pt x="111" y="110"/>
                    </a:lnTo>
                    <a:lnTo>
                      <a:pt x="111" y="148"/>
                    </a:lnTo>
                    <a:lnTo>
                      <a:pt x="0" y="148"/>
                    </a:lnTo>
                    <a:lnTo>
                      <a:pt x="0" y="110"/>
                    </a:lnTo>
                    <a:lnTo>
                      <a:pt x="58" y="37"/>
                    </a:lnTo>
                    <a:lnTo>
                      <a:pt x="0" y="37"/>
                    </a:lnTo>
                    <a:lnTo>
                      <a:pt x="0" y="0"/>
                    </a:lnTo>
                    <a:lnTo>
                      <a:pt x="111" y="0"/>
                    </a:lnTo>
                    <a:lnTo>
                      <a:pt x="111" y="37"/>
                    </a:lnTo>
                    <a:lnTo>
                      <a:pt x="54" y="1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" name="Rectangle 47"/>
              <p:cNvSpPr>
                <a:spLocks noChangeArrowheads="1"/>
              </p:cNvSpPr>
              <p:nvPr/>
            </p:nvSpPr>
            <p:spPr bwMode="auto">
              <a:xfrm>
                <a:off x="3903663" y="5248275"/>
                <a:ext cx="185738" cy="603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" name="Freeform 48"/>
              <p:cNvSpPr>
                <a:spLocks/>
              </p:cNvSpPr>
              <p:nvPr/>
            </p:nvSpPr>
            <p:spPr bwMode="auto">
              <a:xfrm>
                <a:off x="4151313" y="5187950"/>
                <a:ext cx="236538" cy="238125"/>
              </a:xfrm>
              <a:custGeom>
                <a:avLst/>
                <a:gdLst>
                  <a:gd name="T0" fmla="*/ 36 w 118"/>
                  <a:gd name="T1" fmla="*/ 1 h 119"/>
                  <a:gd name="T2" fmla="*/ 36 w 118"/>
                  <a:gd name="T3" fmla="*/ 18 h 119"/>
                  <a:gd name="T4" fmla="*/ 72 w 118"/>
                  <a:gd name="T5" fmla="*/ 0 h 119"/>
                  <a:gd name="T6" fmla="*/ 118 w 118"/>
                  <a:gd name="T7" fmla="*/ 50 h 119"/>
                  <a:gd name="T8" fmla="*/ 118 w 118"/>
                  <a:gd name="T9" fmla="*/ 119 h 119"/>
                  <a:gd name="T10" fmla="*/ 81 w 118"/>
                  <a:gd name="T11" fmla="*/ 119 h 119"/>
                  <a:gd name="T12" fmla="*/ 81 w 118"/>
                  <a:gd name="T13" fmla="*/ 55 h 119"/>
                  <a:gd name="T14" fmla="*/ 59 w 118"/>
                  <a:gd name="T15" fmla="*/ 31 h 119"/>
                  <a:gd name="T16" fmla="*/ 36 w 118"/>
                  <a:gd name="T17" fmla="*/ 55 h 119"/>
                  <a:gd name="T18" fmla="*/ 36 w 118"/>
                  <a:gd name="T19" fmla="*/ 119 h 119"/>
                  <a:gd name="T20" fmla="*/ 0 w 118"/>
                  <a:gd name="T21" fmla="*/ 119 h 119"/>
                  <a:gd name="T22" fmla="*/ 0 w 118"/>
                  <a:gd name="T23" fmla="*/ 1 h 119"/>
                  <a:gd name="T24" fmla="*/ 36 w 118"/>
                  <a:gd name="T25" fmla="*/ 1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8" h="119">
                    <a:moveTo>
                      <a:pt x="36" y="1"/>
                    </a:moveTo>
                    <a:cubicBezTo>
                      <a:pt x="36" y="18"/>
                      <a:pt x="36" y="18"/>
                      <a:pt x="36" y="18"/>
                    </a:cubicBezTo>
                    <a:cubicBezTo>
                      <a:pt x="43" y="7"/>
                      <a:pt x="55" y="0"/>
                      <a:pt x="72" y="0"/>
                    </a:cubicBezTo>
                    <a:cubicBezTo>
                      <a:pt x="98" y="0"/>
                      <a:pt x="118" y="18"/>
                      <a:pt x="118" y="50"/>
                    </a:cubicBezTo>
                    <a:cubicBezTo>
                      <a:pt x="118" y="119"/>
                      <a:pt x="118" y="119"/>
                      <a:pt x="118" y="119"/>
                    </a:cubicBezTo>
                    <a:cubicBezTo>
                      <a:pt x="81" y="119"/>
                      <a:pt x="81" y="119"/>
                      <a:pt x="81" y="119"/>
                    </a:cubicBezTo>
                    <a:cubicBezTo>
                      <a:pt x="81" y="55"/>
                      <a:pt x="81" y="55"/>
                      <a:pt x="81" y="55"/>
                    </a:cubicBezTo>
                    <a:cubicBezTo>
                      <a:pt x="81" y="39"/>
                      <a:pt x="73" y="31"/>
                      <a:pt x="59" y="31"/>
                    </a:cubicBezTo>
                    <a:cubicBezTo>
                      <a:pt x="45" y="31"/>
                      <a:pt x="36" y="39"/>
                      <a:pt x="36" y="55"/>
                    </a:cubicBezTo>
                    <a:cubicBezTo>
                      <a:pt x="36" y="119"/>
                      <a:pt x="36" y="119"/>
                      <a:pt x="36" y="119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3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" name="Freeform 49"/>
              <p:cNvSpPr>
                <a:spLocks noEditPoints="1"/>
              </p:cNvSpPr>
              <p:nvPr/>
            </p:nvSpPr>
            <p:spPr bwMode="auto">
              <a:xfrm>
                <a:off x="4432300" y="5187950"/>
                <a:ext cx="244475" cy="242888"/>
              </a:xfrm>
              <a:custGeom>
                <a:avLst/>
                <a:gdLst>
                  <a:gd name="T0" fmla="*/ 62 w 123"/>
                  <a:gd name="T1" fmla="*/ 0 h 121"/>
                  <a:gd name="T2" fmla="*/ 123 w 123"/>
                  <a:gd name="T3" fmla="*/ 60 h 121"/>
                  <a:gd name="T4" fmla="*/ 62 w 123"/>
                  <a:gd name="T5" fmla="*/ 121 h 121"/>
                  <a:gd name="T6" fmla="*/ 0 w 123"/>
                  <a:gd name="T7" fmla="*/ 60 h 121"/>
                  <a:gd name="T8" fmla="*/ 62 w 123"/>
                  <a:gd name="T9" fmla="*/ 0 h 121"/>
                  <a:gd name="T10" fmla="*/ 62 w 123"/>
                  <a:gd name="T11" fmla="*/ 31 h 121"/>
                  <a:gd name="T12" fmla="*/ 37 w 123"/>
                  <a:gd name="T13" fmla="*/ 60 h 121"/>
                  <a:gd name="T14" fmla="*/ 62 w 123"/>
                  <a:gd name="T15" fmla="*/ 90 h 121"/>
                  <a:gd name="T16" fmla="*/ 87 w 123"/>
                  <a:gd name="T17" fmla="*/ 60 h 121"/>
                  <a:gd name="T18" fmla="*/ 62 w 123"/>
                  <a:gd name="T19" fmla="*/ 3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3" h="121">
                    <a:moveTo>
                      <a:pt x="62" y="0"/>
                    </a:moveTo>
                    <a:cubicBezTo>
                      <a:pt x="96" y="0"/>
                      <a:pt x="123" y="22"/>
                      <a:pt x="123" y="60"/>
                    </a:cubicBezTo>
                    <a:cubicBezTo>
                      <a:pt x="123" y="97"/>
                      <a:pt x="96" y="121"/>
                      <a:pt x="62" y="121"/>
                    </a:cubicBezTo>
                    <a:cubicBezTo>
                      <a:pt x="28" y="121"/>
                      <a:pt x="0" y="97"/>
                      <a:pt x="0" y="60"/>
                    </a:cubicBezTo>
                    <a:cubicBezTo>
                      <a:pt x="0" y="22"/>
                      <a:pt x="28" y="0"/>
                      <a:pt x="62" y="0"/>
                    </a:cubicBezTo>
                    <a:close/>
                    <a:moveTo>
                      <a:pt x="62" y="31"/>
                    </a:moveTo>
                    <a:cubicBezTo>
                      <a:pt x="49" y="31"/>
                      <a:pt x="37" y="39"/>
                      <a:pt x="37" y="60"/>
                    </a:cubicBezTo>
                    <a:cubicBezTo>
                      <a:pt x="37" y="81"/>
                      <a:pt x="50" y="90"/>
                      <a:pt x="62" y="90"/>
                    </a:cubicBezTo>
                    <a:cubicBezTo>
                      <a:pt x="74" y="90"/>
                      <a:pt x="87" y="81"/>
                      <a:pt x="87" y="60"/>
                    </a:cubicBezTo>
                    <a:cubicBezTo>
                      <a:pt x="87" y="39"/>
                      <a:pt x="74" y="31"/>
                      <a:pt x="62" y="3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" name="Freeform 50"/>
              <p:cNvSpPr>
                <a:spLocks/>
              </p:cNvSpPr>
              <p:nvPr/>
            </p:nvSpPr>
            <p:spPr bwMode="auto">
              <a:xfrm>
                <a:off x="4722813" y="5191125"/>
                <a:ext cx="236538" cy="236538"/>
              </a:xfrm>
              <a:custGeom>
                <a:avLst/>
                <a:gdLst>
                  <a:gd name="T0" fmla="*/ 81 w 118"/>
                  <a:gd name="T1" fmla="*/ 118 h 119"/>
                  <a:gd name="T2" fmla="*/ 81 w 118"/>
                  <a:gd name="T3" fmla="*/ 101 h 119"/>
                  <a:gd name="T4" fmla="*/ 45 w 118"/>
                  <a:gd name="T5" fmla="*/ 119 h 119"/>
                  <a:gd name="T6" fmla="*/ 0 w 118"/>
                  <a:gd name="T7" fmla="*/ 69 h 119"/>
                  <a:gd name="T8" fmla="*/ 0 w 118"/>
                  <a:gd name="T9" fmla="*/ 0 h 119"/>
                  <a:gd name="T10" fmla="*/ 36 w 118"/>
                  <a:gd name="T11" fmla="*/ 0 h 119"/>
                  <a:gd name="T12" fmla="*/ 36 w 118"/>
                  <a:gd name="T13" fmla="*/ 64 h 119"/>
                  <a:gd name="T14" fmla="*/ 59 w 118"/>
                  <a:gd name="T15" fmla="*/ 88 h 119"/>
                  <a:gd name="T16" fmla="*/ 81 w 118"/>
                  <a:gd name="T17" fmla="*/ 64 h 119"/>
                  <a:gd name="T18" fmla="*/ 81 w 118"/>
                  <a:gd name="T19" fmla="*/ 0 h 119"/>
                  <a:gd name="T20" fmla="*/ 118 w 118"/>
                  <a:gd name="T21" fmla="*/ 0 h 119"/>
                  <a:gd name="T22" fmla="*/ 118 w 118"/>
                  <a:gd name="T23" fmla="*/ 118 h 119"/>
                  <a:gd name="T24" fmla="*/ 81 w 118"/>
                  <a:gd name="T25" fmla="*/ 118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8" h="119">
                    <a:moveTo>
                      <a:pt x="81" y="118"/>
                    </a:moveTo>
                    <a:cubicBezTo>
                      <a:pt x="81" y="101"/>
                      <a:pt x="81" y="101"/>
                      <a:pt x="81" y="101"/>
                    </a:cubicBezTo>
                    <a:cubicBezTo>
                      <a:pt x="74" y="112"/>
                      <a:pt x="62" y="119"/>
                      <a:pt x="45" y="119"/>
                    </a:cubicBezTo>
                    <a:cubicBezTo>
                      <a:pt x="19" y="119"/>
                      <a:pt x="0" y="101"/>
                      <a:pt x="0" y="6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64"/>
                      <a:pt x="36" y="64"/>
                      <a:pt x="36" y="64"/>
                    </a:cubicBezTo>
                    <a:cubicBezTo>
                      <a:pt x="36" y="80"/>
                      <a:pt x="45" y="88"/>
                      <a:pt x="59" y="88"/>
                    </a:cubicBezTo>
                    <a:cubicBezTo>
                      <a:pt x="72" y="88"/>
                      <a:pt x="81" y="80"/>
                      <a:pt x="81" y="64"/>
                    </a:cubicBezTo>
                    <a:cubicBezTo>
                      <a:pt x="81" y="0"/>
                      <a:pt x="81" y="0"/>
                      <a:pt x="81" y="0"/>
                    </a:cubicBezTo>
                    <a:cubicBezTo>
                      <a:pt x="118" y="0"/>
                      <a:pt x="118" y="0"/>
                      <a:pt x="118" y="0"/>
                    </a:cubicBezTo>
                    <a:cubicBezTo>
                      <a:pt x="118" y="118"/>
                      <a:pt x="118" y="118"/>
                      <a:pt x="118" y="118"/>
                    </a:cubicBezTo>
                    <a:lnTo>
                      <a:pt x="81" y="1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" name="Freeform 51"/>
              <p:cNvSpPr>
                <a:spLocks/>
              </p:cNvSpPr>
              <p:nvPr/>
            </p:nvSpPr>
            <p:spPr bwMode="auto">
              <a:xfrm>
                <a:off x="5005388" y="5187950"/>
                <a:ext cx="203200" cy="242888"/>
              </a:xfrm>
              <a:custGeom>
                <a:avLst/>
                <a:gdLst>
                  <a:gd name="T0" fmla="*/ 51 w 102"/>
                  <a:gd name="T1" fmla="*/ 0 h 121"/>
                  <a:gd name="T2" fmla="*/ 101 w 102"/>
                  <a:gd name="T3" fmla="*/ 38 h 121"/>
                  <a:gd name="T4" fmla="*/ 64 w 102"/>
                  <a:gd name="T5" fmla="*/ 38 h 121"/>
                  <a:gd name="T6" fmla="*/ 49 w 102"/>
                  <a:gd name="T7" fmla="*/ 28 h 121"/>
                  <a:gd name="T8" fmla="*/ 35 w 102"/>
                  <a:gd name="T9" fmla="*/ 36 h 121"/>
                  <a:gd name="T10" fmla="*/ 102 w 102"/>
                  <a:gd name="T11" fmla="*/ 83 h 121"/>
                  <a:gd name="T12" fmla="*/ 52 w 102"/>
                  <a:gd name="T13" fmla="*/ 121 h 121"/>
                  <a:gd name="T14" fmla="*/ 0 w 102"/>
                  <a:gd name="T15" fmla="*/ 82 h 121"/>
                  <a:gd name="T16" fmla="*/ 37 w 102"/>
                  <a:gd name="T17" fmla="*/ 82 h 121"/>
                  <a:gd name="T18" fmla="*/ 52 w 102"/>
                  <a:gd name="T19" fmla="*/ 92 h 121"/>
                  <a:gd name="T20" fmla="*/ 67 w 102"/>
                  <a:gd name="T21" fmla="*/ 82 h 121"/>
                  <a:gd name="T22" fmla="*/ 0 w 102"/>
                  <a:gd name="T23" fmla="*/ 36 h 121"/>
                  <a:gd name="T24" fmla="*/ 51 w 102"/>
                  <a:gd name="T25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2" h="121">
                    <a:moveTo>
                      <a:pt x="51" y="0"/>
                    </a:moveTo>
                    <a:cubicBezTo>
                      <a:pt x="79" y="0"/>
                      <a:pt x="100" y="14"/>
                      <a:pt x="101" y="38"/>
                    </a:cubicBezTo>
                    <a:cubicBezTo>
                      <a:pt x="64" y="38"/>
                      <a:pt x="64" y="38"/>
                      <a:pt x="64" y="38"/>
                    </a:cubicBezTo>
                    <a:cubicBezTo>
                      <a:pt x="64" y="30"/>
                      <a:pt x="58" y="28"/>
                      <a:pt x="49" y="28"/>
                    </a:cubicBezTo>
                    <a:cubicBezTo>
                      <a:pt x="40" y="28"/>
                      <a:pt x="35" y="31"/>
                      <a:pt x="35" y="36"/>
                    </a:cubicBezTo>
                    <a:cubicBezTo>
                      <a:pt x="35" y="55"/>
                      <a:pt x="102" y="41"/>
                      <a:pt x="102" y="83"/>
                    </a:cubicBezTo>
                    <a:cubicBezTo>
                      <a:pt x="102" y="106"/>
                      <a:pt x="80" y="121"/>
                      <a:pt x="52" y="121"/>
                    </a:cubicBezTo>
                    <a:cubicBezTo>
                      <a:pt x="24" y="121"/>
                      <a:pt x="2" y="109"/>
                      <a:pt x="0" y="82"/>
                    </a:cubicBezTo>
                    <a:cubicBezTo>
                      <a:pt x="37" y="82"/>
                      <a:pt x="37" y="82"/>
                      <a:pt x="37" y="82"/>
                    </a:cubicBezTo>
                    <a:cubicBezTo>
                      <a:pt x="38" y="90"/>
                      <a:pt x="44" y="92"/>
                      <a:pt x="52" y="92"/>
                    </a:cubicBezTo>
                    <a:cubicBezTo>
                      <a:pt x="61" y="92"/>
                      <a:pt x="67" y="88"/>
                      <a:pt x="67" y="82"/>
                    </a:cubicBezTo>
                    <a:cubicBezTo>
                      <a:pt x="67" y="64"/>
                      <a:pt x="0" y="77"/>
                      <a:pt x="0" y="36"/>
                    </a:cubicBezTo>
                    <a:cubicBezTo>
                      <a:pt x="0" y="17"/>
                      <a:pt x="17" y="0"/>
                      <a:pt x="5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3" name="Freeform 52"/>
              <p:cNvSpPr>
                <a:spLocks noEditPoints="1"/>
              </p:cNvSpPr>
              <p:nvPr/>
            </p:nvSpPr>
            <p:spPr bwMode="auto">
              <a:xfrm>
                <a:off x="5380038" y="5178425"/>
                <a:ext cx="79375" cy="247650"/>
              </a:xfrm>
              <a:custGeom>
                <a:avLst/>
                <a:gdLst>
                  <a:gd name="T0" fmla="*/ 0 w 40"/>
                  <a:gd name="T1" fmla="*/ 20 h 124"/>
                  <a:gd name="T2" fmla="*/ 20 w 40"/>
                  <a:gd name="T3" fmla="*/ 0 h 124"/>
                  <a:gd name="T4" fmla="*/ 40 w 40"/>
                  <a:gd name="T5" fmla="*/ 20 h 124"/>
                  <a:gd name="T6" fmla="*/ 20 w 40"/>
                  <a:gd name="T7" fmla="*/ 40 h 124"/>
                  <a:gd name="T8" fmla="*/ 0 w 40"/>
                  <a:gd name="T9" fmla="*/ 20 h 124"/>
                  <a:gd name="T10" fmla="*/ 0 w 40"/>
                  <a:gd name="T11" fmla="*/ 104 h 124"/>
                  <a:gd name="T12" fmla="*/ 20 w 40"/>
                  <a:gd name="T13" fmla="*/ 85 h 124"/>
                  <a:gd name="T14" fmla="*/ 40 w 40"/>
                  <a:gd name="T15" fmla="*/ 104 h 124"/>
                  <a:gd name="T16" fmla="*/ 20 w 40"/>
                  <a:gd name="T17" fmla="*/ 124 h 124"/>
                  <a:gd name="T18" fmla="*/ 0 w 40"/>
                  <a:gd name="T19" fmla="*/ 10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0" h="124">
                    <a:moveTo>
                      <a:pt x="0" y="20"/>
                    </a:move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ubicBezTo>
                      <a:pt x="9" y="40"/>
                      <a:pt x="0" y="31"/>
                      <a:pt x="0" y="20"/>
                    </a:cubicBezTo>
                    <a:close/>
                    <a:moveTo>
                      <a:pt x="0" y="104"/>
                    </a:moveTo>
                    <a:cubicBezTo>
                      <a:pt x="0" y="93"/>
                      <a:pt x="9" y="85"/>
                      <a:pt x="20" y="85"/>
                    </a:cubicBezTo>
                    <a:cubicBezTo>
                      <a:pt x="31" y="85"/>
                      <a:pt x="40" y="93"/>
                      <a:pt x="40" y="104"/>
                    </a:cubicBezTo>
                    <a:cubicBezTo>
                      <a:pt x="40" y="115"/>
                      <a:pt x="31" y="124"/>
                      <a:pt x="20" y="124"/>
                    </a:cubicBezTo>
                    <a:cubicBezTo>
                      <a:pt x="9" y="124"/>
                      <a:pt x="0" y="115"/>
                      <a:pt x="0" y="10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" name="Freeform 53"/>
              <p:cNvSpPr>
                <a:spLocks/>
              </p:cNvSpPr>
              <p:nvPr/>
            </p:nvSpPr>
            <p:spPr bwMode="auto">
              <a:xfrm>
                <a:off x="2444750" y="5648325"/>
                <a:ext cx="217488" cy="223838"/>
              </a:xfrm>
              <a:custGeom>
                <a:avLst/>
                <a:gdLst>
                  <a:gd name="T0" fmla="*/ 76 w 109"/>
                  <a:gd name="T1" fmla="*/ 111 h 112"/>
                  <a:gd name="T2" fmla="*/ 76 w 109"/>
                  <a:gd name="T3" fmla="*/ 94 h 112"/>
                  <a:gd name="T4" fmla="*/ 42 w 109"/>
                  <a:gd name="T5" fmla="*/ 112 h 112"/>
                  <a:gd name="T6" fmla="*/ 0 w 109"/>
                  <a:gd name="T7" fmla="*/ 65 h 112"/>
                  <a:gd name="T8" fmla="*/ 0 w 109"/>
                  <a:gd name="T9" fmla="*/ 0 h 112"/>
                  <a:gd name="T10" fmla="*/ 33 w 109"/>
                  <a:gd name="T11" fmla="*/ 0 h 112"/>
                  <a:gd name="T12" fmla="*/ 33 w 109"/>
                  <a:gd name="T13" fmla="*/ 60 h 112"/>
                  <a:gd name="T14" fmla="*/ 55 w 109"/>
                  <a:gd name="T15" fmla="*/ 83 h 112"/>
                  <a:gd name="T16" fmla="*/ 76 w 109"/>
                  <a:gd name="T17" fmla="*/ 60 h 112"/>
                  <a:gd name="T18" fmla="*/ 76 w 109"/>
                  <a:gd name="T19" fmla="*/ 0 h 112"/>
                  <a:gd name="T20" fmla="*/ 109 w 109"/>
                  <a:gd name="T21" fmla="*/ 0 h 112"/>
                  <a:gd name="T22" fmla="*/ 109 w 109"/>
                  <a:gd name="T23" fmla="*/ 111 h 112"/>
                  <a:gd name="T24" fmla="*/ 76 w 109"/>
                  <a:gd name="T25" fmla="*/ 111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9" h="112">
                    <a:moveTo>
                      <a:pt x="76" y="111"/>
                    </a:moveTo>
                    <a:cubicBezTo>
                      <a:pt x="76" y="94"/>
                      <a:pt x="76" y="94"/>
                      <a:pt x="76" y="94"/>
                    </a:cubicBezTo>
                    <a:cubicBezTo>
                      <a:pt x="69" y="105"/>
                      <a:pt x="58" y="112"/>
                      <a:pt x="42" y="112"/>
                    </a:cubicBezTo>
                    <a:cubicBezTo>
                      <a:pt x="18" y="112"/>
                      <a:pt x="0" y="94"/>
                      <a:pt x="0" y="6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75"/>
                      <a:pt x="42" y="83"/>
                      <a:pt x="55" y="83"/>
                    </a:cubicBezTo>
                    <a:cubicBezTo>
                      <a:pt x="67" y="83"/>
                      <a:pt x="76" y="75"/>
                      <a:pt x="76" y="60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109" y="0"/>
                      <a:pt x="109" y="0"/>
                      <a:pt x="109" y="0"/>
                    </a:cubicBezTo>
                    <a:cubicBezTo>
                      <a:pt x="109" y="111"/>
                      <a:pt x="109" y="111"/>
                      <a:pt x="109" y="111"/>
                    </a:cubicBezTo>
                    <a:lnTo>
                      <a:pt x="76" y="111"/>
                    </a:lnTo>
                    <a:close/>
                  </a:path>
                </a:pathLst>
              </a:custGeom>
              <a:solidFill>
                <a:srgbClr val="14BA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5" name="Freeform 54"/>
              <p:cNvSpPr>
                <a:spLocks/>
              </p:cNvSpPr>
              <p:nvPr/>
            </p:nvSpPr>
            <p:spPr bwMode="auto">
              <a:xfrm>
                <a:off x="2722563" y="5646738"/>
                <a:ext cx="219075" cy="223838"/>
              </a:xfrm>
              <a:custGeom>
                <a:avLst/>
                <a:gdLst>
                  <a:gd name="T0" fmla="*/ 34 w 110"/>
                  <a:gd name="T1" fmla="*/ 1 h 112"/>
                  <a:gd name="T2" fmla="*/ 34 w 110"/>
                  <a:gd name="T3" fmla="*/ 18 h 112"/>
                  <a:gd name="T4" fmla="*/ 67 w 110"/>
                  <a:gd name="T5" fmla="*/ 0 h 112"/>
                  <a:gd name="T6" fmla="*/ 110 w 110"/>
                  <a:gd name="T7" fmla="*/ 47 h 112"/>
                  <a:gd name="T8" fmla="*/ 110 w 110"/>
                  <a:gd name="T9" fmla="*/ 112 h 112"/>
                  <a:gd name="T10" fmla="*/ 76 w 110"/>
                  <a:gd name="T11" fmla="*/ 112 h 112"/>
                  <a:gd name="T12" fmla="*/ 76 w 110"/>
                  <a:gd name="T13" fmla="*/ 52 h 112"/>
                  <a:gd name="T14" fmla="*/ 55 w 110"/>
                  <a:gd name="T15" fmla="*/ 29 h 112"/>
                  <a:gd name="T16" fmla="*/ 34 w 110"/>
                  <a:gd name="T17" fmla="*/ 52 h 112"/>
                  <a:gd name="T18" fmla="*/ 34 w 110"/>
                  <a:gd name="T19" fmla="*/ 112 h 112"/>
                  <a:gd name="T20" fmla="*/ 0 w 110"/>
                  <a:gd name="T21" fmla="*/ 112 h 112"/>
                  <a:gd name="T22" fmla="*/ 0 w 110"/>
                  <a:gd name="T23" fmla="*/ 1 h 112"/>
                  <a:gd name="T24" fmla="*/ 34 w 110"/>
                  <a:gd name="T25" fmla="*/ 1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0" h="112">
                    <a:moveTo>
                      <a:pt x="34" y="1"/>
                    </a:moveTo>
                    <a:cubicBezTo>
                      <a:pt x="34" y="18"/>
                      <a:pt x="34" y="18"/>
                      <a:pt x="34" y="18"/>
                    </a:cubicBezTo>
                    <a:cubicBezTo>
                      <a:pt x="40" y="7"/>
                      <a:pt x="52" y="0"/>
                      <a:pt x="67" y="0"/>
                    </a:cubicBezTo>
                    <a:cubicBezTo>
                      <a:pt x="92" y="0"/>
                      <a:pt x="110" y="18"/>
                      <a:pt x="110" y="47"/>
                    </a:cubicBezTo>
                    <a:cubicBezTo>
                      <a:pt x="110" y="112"/>
                      <a:pt x="110" y="112"/>
                      <a:pt x="110" y="112"/>
                    </a:cubicBezTo>
                    <a:cubicBezTo>
                      <a:pt x="76" y="112"/>
                      <a:pt x="76" y="112"/>
                      <a:pt x="76" y="112"/>
                    </a:cubicBezTo>
                    <a:cubicBezTo>
                      <a:pt x="76" y="52"/>
                      <a:pt x="76" y="52"/>
                      <a:pt x="76" y="52"/>
                    </a:cubicBezTo>
                    <a:cubicBezTo>
                      <a:pt x="76" y="37"/>
                      <a:pt x="68" y="29"/>
                      <a:pt x="55" y="29"/>
                    </a:cubicBezTo>
                    <a:cubicBezTo>
                      <a:pt x="42" y="29"/>
                      <a:pt x="34" y="37"/>
                      <a:pt x="34" y="52"/>
                    </a:cubicBezTo>
                    <a:cubicBezTo>
                      <a:pt x="34" y="112"/>
                      <a:pt x="34" y="112"/>
                      <a:pt x="34" y="112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34" y="1"/>
                    </a:lnTo>
                    <a:close/>
                  </a:path>
                </a:pathLst>
              </a:custGeom>
              <a:solidFill>
                <a:srgbClr val="14BA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6" name="Freeform 55"/>
              <p:cNvSpPr>
                <a:spLocks noEditPoints="1"/>
              </p:cNvSpPr>
              <p:nvPr/>
            </p:nvSpPr>
            <p:spPr bwMode="auto">
              <a:xfrm>
                <a:off x="2994025" y="5556250"/>
                <a:ext cx="77788" cy="314325"/>
              </a:xfrm>
              <a:custGeom>
                <a:avLst/>
                <a:gdLst>
                  <a:gd name="T0" fmla="*/ 0 w 39"/>
                  <a:gd name="T1" fmla="*/ 20 h 157"/>
                  <a:gd name="T2" fmla="*/ 19 w 39"/>
                  <a:gd name="T3" fmla="*/ 0 h 157"/>
                  <a:gd name="T4" fmla="*/ 39 w 39"/>
                  <a:gd name="T5" fmla="*/ 20 h 157"/>
                  <a:gd name="T6" fmla="*/ 19 w 39"/>
                  <a:gd name="T7" fmla="*/ 40 h 157"/>
                  <a:gd name="T8" fmla="*/ 0 w 39"/>
                  <a:gd name="T9" fmla="*/ 20 h 157"/>
                  <a:gd name="T10" fmla="*/ 36 w 39"/>
                  <a:gd name="T11" fmla="*/ 46 h 157"/>
                  <a:gd name="T12" fmla="*/ 36 w 39"/>
                  <a:gd name="T13" fmla="*/ 157 h 157"/>
                  <a:gd name="T14" fmla="*/ 3 w 39"/>
                  <a:gd name="T15" fmla="*/ 157 h 157"/>
                  <a:gd name="T16" fmla="*/ 3 w 39"/>
                  <a:gd name="T17" fmla="*/ 46 h 157"/>
                  <a:gd name="T18" fmla="*/ 36 w 39"/>
                  <a:gd name="T19" fmla="*/ 46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9" h="157">
                    <a:moveTo>
                      <a:pt x="0" y="20"/>
                    </a:moveTo>
                    <a:cubicBezTo>
                      <a:pt x="0" y="9"/>
                      <a:pt x="8" y="0"/>
                      <a:pt x="19" y="0"/>
                    </a:cubicBezTo>
                    <a:cubicBezTo>
                      <a:pt x="30" y="0"/>
                      <a:pt x="39" y="9"/>
                      <a:pt x="39" y="20"/>
                    </a:cubicBezTo>
                    <a:cubicBezTo>
                      <a:pt x="39" y="31"/>
                      <a:pt x="30" y="40"/>
                      <a:pt x="19" y="40"/>
                    </a:cubicBezTo>
                    <a:cubicBezTo>
                      <a:pt x="8" y="40"/>
                      <a:pt x="0" y="31"/>
                      <a:pt x="0" y="20"/>
                    </a:cubicBezTo>
                    <a:close/>
                    <a:moveTo>
                      <a:pt x="36" y="46"/>
                    </a:moveTo>
                    <a:cubicBezTo>
                      <a:pt x="36" y="157"/>
                      <a:pt x="36" y="157"/>
                      <a:pt x="36" y="157"/>
                    </a:cubicBezTo>
                    <a:cubicBezTo>
                      <a:pt x="3" y="157"/>
                      <a:pt x="3" y="157"/>
                      <a:pt x="3" y="157"/>
                    </a:cubicBezTo>
                    <a:cubicBezTo>
                      <a:pt x="3" y="46"/>
                      <a:pt x="3" y="46"/>
                      <a:pt x="3" y="46"/>
                    </a:cubicBezTo>
                    <a:lnTo>
                      <a:pt x="36" y="46"/>
                    </a:lnTo>
                    <a:close/>
                  </a:path>
                </a:pathLst>
              </a:custGeom>
              <a:solidFill>
                <a:srgbClr val="14BA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8" name="Freeform 56"/>
              <p:cNvSpPr>
                <a:spLocks/>
              </p:cNvSpPr>
              <p:nvPr/>
            </p:nvSpPr>
            <p:spPr bwMode="auto">
              <a:xfrm>
                <a:off x="3097213" y="5648325"/>
                <a:ext cx="244475" cy="222250"/>
              </a:xfrm>
              <a:custGeom>
                <a:avLst/>
                <a:gdLst>
                  <a:gd name="T0" fmla="*/ 77 w 154"/>
                  <a:gd name="T1" fmla="*/ 103 h 140"/>
                  <a:gd name="T2" fmla="*/ 108 w 154"/>
                  <a:gd name="T3" fmla="*/ 0 h 140"/>
                  <a:gd name="T4" fmla="*/ 154 w 154"/>
                  <a:gd name="T5" fmla="*/ 0 h 140"/>
                  <a:gd name="T6" fmla="*/ 105 w 154"/>
                  <a:gd name="T7" fmla="*/ 140 h 140"/>
                  <a:gd name="T8" fmla="*/ 49 w 154"/>
                  <a:gd name="T9" fmla="*/ 140 h 140"/>
                  <a:gd name="T10" fmla="*/ 0 w 154"/>
                  <a:gd name="T11" fmla="*/ 0 h 140"/>
                  <a:gd name="T12" fmla="*/ 46 w 154"/>
                  <a:gd name="T13" fmla="*/ 0 h 140"/>
                  <a:gd name="T14" fmla="*/ 77 w 154"/>
                  <a:gd name="T15" fmla="*/ 103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4" h="140">
                    <a:moveTo>
                      <a:pt x="77" y="103"/>
                    </a:moveTo>
                    <a:lnTo>
                      <a:pt x="108" y="0"/>
                    </a:lnTo>
                    <a:lnTo>
                      <a:pt x="154" y="0"/>
                    </a:lnTo>
                    <a:lnTo>
                      <a:pt x="105" y="140"/>
                    </a:lnTo>
                    <a:lnTo>
                      <a:pt x="49" y="140"/>
                    </a:lnTo>
                    <a:lnTo>
                      <a:pt x="0" y="0"/>
                    </a:lnTo>
                    <a:lnTo>
                      <a:pt x="46" y="0"/>
                    </a:lnTo>
                    <a:lnTo>
                      <a:pt x="77" y="103"/>
                    </a:lnTo>
                    <a:close/>
                  </a:path>
                </a:pathLst>
              </a:custGeom>
              <a:solidFill>
                <a:srgbClr val="14BA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1" name="Rectangle 57"/>
              <p:cNvSpPr>
                <a:spLocks noChangeArrowheads="1"/>
              </p:cNvSpPr>
              <p:nvPr/>
            </p:nvSpPr>
            <p:spPr bwMode="auto">
              <a:xfrm>
                <a:off x="3371850" y="5702300"/>
                <a:ext cx="173038" cy="55563"/>
              </a:xfrm>
              <a:prstGeom prst="rect">
                <a:avLst/>
              </a:prstGeom>
              <a:solidFill>
                <a:srgbClr val="14BA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" name="Freeform 58"/>
              <p:cNvSpPr>
                <a:spLocks noEditPoints="1"/>
              </p:cNvSpPr>
              <p:nvPr/>
            </p:nvSpPr>
            <p:spPr bwMode="auto">
              <a:xfrm>
                <a:off x="3584575" y="5646738"/>
                <a:ext cx="233363" cy="225425"/>
              </a:xfrm>
              <a:custGeom>
                <a:avLst/>
                <a:gdLst>
                  <a:gd name="T0" fmla="*/ 51 w 117"/>
                  <a:gd name="T1" fmla="*/ 0 h 113"/>
                  <a:gd name="T2" fmla="*/ 83 w 117"/>
                  <a:gd name="T3" fmla="*/ 16 h 113"/>
                  <a:gd name="T4" fmla="*/ 83 w 117"/>
                  <a:gd name="T5" fmla="*/ 1 h 113"/>
                  <a:gd name="T6" fmla="*/ 117 w 117"/>
                  <a:gd name="T7" fmla="*/ 1 h 113"/>
                  <a:gd name="T8" fmla="*/ 117 w 117"/>
                  <a:gd name="T9" fmla="*/ 112 h 113"/>
                  <a:gd name="T10" fmla="*/ 83 w 117"/>
                  <a:gd name="T11" fmla="*/ 112 h 113"/>
                  <a:gd name="T12" fmla="*/ 83 w 117"/>
                  <a:gd name="T13" fmla="*/ 96 h 113"/>
                  <a:gd name="T14" fmla="*/ 51 w 117"/>
                  <a:gd name="T15" fmla="*/ 113 h 113"/>
                  <a:gd name="T16" fmla="*/ 0 w 117"/>
                  <a:gd name="T17" fmla="*/ 57 h 113"/>
                  <a:gd name="T18" fmla="*/ 51 w 117"/>
                  <a:gd name="T19" fmla="*/ 0 h 113"/>
                  <a:gd name="T20" fmla="*/ 59 w 117"/>
                  <a:gd name="T21" fmla="*/ 29 h 113"/>
                  <a:gd name="T22" fmla="*/ 35 w 117"/>
                  <a:gd name="T23" fmla="*/ 57 h 113"/>
                  <a:gd name="T24" fmla="*/ 59 w 117"/>
                  <a:gd name="T25" fmla="*/ 84 h 113"/>
                  <a:gd name="T26" fmla="*/ 83 w 117"/>
                  <a:gd name="T27" fmla="*/ 57 h 113"/>
                  <a:gd name="T28" fmla="*/ 59 w 117"/>
                  <a:gd name="T29" fmla="*/ 29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7" h="113">
                    <a:moveTo>
                      <a:pt x="51" y="0"/>
                    </a:moveTo>
                    <a:cubicBezTo>
                      <a:pt x="65" y="0"/>
                      <a:pt x="76" y="6"/>
                      <a:pt x="83" y="16"/>
                    </a:cubicBezTo>
                    <a:cubicBezTo>
                      <a:pt x="83" y="1"/>
                      <a:pt x="83" y="1"/>
                      <a:pt x="83" y="1"/>
                    </a:cubicBezTo>
                    <a:cubicBezTo>
                      <a:pt x="117" y="1"/>
                      <a:pt x="117" y="1"/>
                      <a:pt x="117" y="1"/>
                    </a:cubicBezTo>
                    <a:cubicBezTo>
                      <a:pt x="117" y="112"/>
                      <a:pt x="117" y="112"/>
                      <a:pt x="117" y="112"/>
                    </a:cubicBezTo>
                    <a:cubicBezTo>
                      <a:pt x="83" y="112"/>
                      <a:pt x="83" y="112"/>
                      <a:pt x="83" y="112"/>
                    </a:cubicBezTo>
                    <a:cubicBezTo>
                      <a:pt x="83" y="96"/>
                      <a:pt x="83" y="96"/>
                      <a:pt x="83" y="96"/>
                    </a:cubicBezTo>
                    <a:cubicBezTo>
                      <a:pt x="76" y="106"/>
                      <a:pt x="65" y="113"/>
                      <a:pt x="51" y="113"/>
                    </a:cubicBezTo>
                    <a:cubicBezTo>
                      <a:pt x="23" y="113"/>
                      <a:pt x="0" y="90"/>
                      <a:pt x="0" y="57"/>
                    </a:cubicBezTo>
                    <a:cubicBezTo>
                      <a:pt x="0" y="23"/>
                      <a:pt x="23" y="0"/>
                      <a:pt x="51" y="0"/>
                    </a:cubicBezTo>
                    <a:close/>
                    <a:moveTo>
                      <a:pt x="59" y="29"/>
                    </a:moveTo>
                    <a:cubicBezTo>
                      <a:pt x="47" y="29"/>
                      <a:pt x="35" y="38"/>
                      <a:pt x="35" y="57"/>
                    </a:cubicBezTo>
                    <a:cubicBezTo>
                      <a:pt x="35" y="75"/>
                      <a:pt x="47" y="84"/>
                      <a:pt x="59" y="84"/>
                    </a:cubicBezTo>
                    <a:cubicBezTo>
                      <a:pt x="70" y="84"/>
                      <a:pt x="83" y="75"/>
                      <a:pt x="83" y="57"/>
                    </a:cubicBezTo>
                    <a:cubicBezTo>
                      <a:pt x="83" y="38"/>
                      <a:pt x="70" y="29"/>
                      <a:pt x="59" y="29"/>
                    </a:cubicBezTo>
                    <a:close/>
                  </a:path>
                </a:pathLst>
              </a:custGeom>
              <a:solidFill>
                <a:srgbClr val="14BA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3" name="Freeform 59"/>
              <p:cNvSpPr>
                <a:spLocks/>
              </p:cNvSpPr>
              <p:nvPr/>
            </p:nvSpPr>
            <p:spPr bwMode="auto">
              <a:xfrm>
                <a:off x="3876675" y="5646738"/>
                <a:ext cx="219075" cy="223838"/>
              </a:xfrm>
              <a:custGeom>
                <a:avLst/>
                <a:gdLst>
                  <a:gd name="T0" fmla="*/ 34 w 110"/>
                  <a:gd name="T1" fmla="*/ 1 h 112"/>
                  <a:gd name="T2" fmla="*/ 34 w 110"/>
                  <a:gd name="T3" fmla="*/ 18 h 112"/>
                  <a:gd name="T4" fmla="*/ 68 w 110"/>
                  <a:gd name="T5" fmla="*/ 0 h 112"/>
                  <a:gd name="T6" fmla="*/ 110 w 110"/>
                  <a:gd name="T7" fmla="*/ 47 h 112"/>
                  <a:gd name="T8" fmla="*/ 110 w 110"/>
                  <a:gd name="T9" fmla="*/ 112 h 112"/>
                  <a:gd name="T10" fmla="*/ 77 w 110"/>
                  <a:gd name="T11" fmla="*/ 112 h 112"/>
                  <a:gd name="T12" fmla="*/ 77 w 110"/>
                  <a:gd name="T13" fmla="*/ 52 h 112"/>
                  <a:gd name="T14" fmla="*/ 55 w 110"/>
                  <a:gd name="T15" fmla="*/ 29 h 112"/>
                  <a:gd name="T16" fmla="*/ 34 w 110"/>
                  <a:gd name="T17" fmla="*/ 52 h 112"/>
                  <a:gd name="T18" fmla="*/ 34 w 110"/>
                  <a:gd name="T19" fmla="*/ 112 h 112"/>
                  <a:gd name="T20" fmla="*/ 0 w 110"/>
                  <a:gd name="T21" fmla="*/ 112 h 112"/>
                  <a:gd name="T22" fmla="*/ 0 w 110"/>
                  <a:gd name="T23" fmla="*/ 1 h 112"/>
                  <a:gd name="T24" fmla="*/ 34 w 110"/>
                  <a:gd name="T25" fmla="*/ 1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0" h="112">
                    <a:moveTo>
                      <a:pt x="34" y="1"/>
                    </a:moveTo>
                    <a:cubicBezTo>
                      <a:pt x="34" y="18"/>
                      <a:pt x="34" y="18"/>
                      <a:pt x="34" y="18"/>
                    </a:cubicBezTo>
                    <a:cubicBezTo>
                      <a:pt x="41" y="7"/>
                      <a:pt x="52" y="0"/>
                      <a:pt x="68" y="0"/>
                    </a:cubicBezTo>
                    <a:cubicBezTo>
                      <a:pt x="92" y="0"/>
                      <a:pt x="110" y="18"/>
                      <a:pt x="110" y="47"/>
                    </a:cubicBezTo>
                    <a:cubicBezTo>
                      <a:pt x="110" y="112"/>
                      <a:pt x="110" y="112"/>
                      <a:pt x="110" y="112"/>
                    </a:cubicBezTo>
                    <a:cubicBezTo>
                      <a:pt x="77" y="112"/>
                      <a:pt x="77" y="112"/>
                      <a:pt x="77" y="112"/>
                    </a:cubicBezTo>
                    <a:cubicBezTo>
                      <a:pt x="77" y="52"/>
                      <a:pt x="77" y="52"/>
                      <a:pt x="77" y="52"/>
                    </a:cubicBezTo>
                    <a:cubicBezTo>
                      <a:pt x="77" y="37"/>
                      <a:pt x="68" y="29"/>
                      <a:pt x="55" y="29"/>
                    </a:cubicBezTo>
                    <a:cubicBezTo>
                      <a:pt x="43" y="29"/>
                      <a:pt x="34" y="37"/>
                      <a:pt x="34" y="52"/>
                    </a:cubicBezTo>
                    <a:cubicBezTo>
                      <a:pt x="34" y="112"/>
                      <a:pt x="34" y="112"/>
                      <a:pt x="34" y="112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34" y="1"/>
                    </a:lnTo>
                    <a:close/>
                  </a:path>
                </a:pathLst>
              </a:custGeom>
              <a:solidFill>
                <a:srgbClr val="14BA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4" name="Freeform 60"/>
              <p:cNvSpPr>
                <a:spLocks noEditPoints="1"/>
              </p:cNvSpPr>
              <p:nvPr/>
            </p:nvSpPr>
            <p:spPr bwMode="auto">
              <a:xfrm>
                <a:off x="4138613" y="5646738"/>
                <a:ext cx="231775" cy="330200"/>
              </a:xfrm>
              <a:custGeom>
                <a:avLst/>
                <a:gdLst>
                  <a:gd name="T0" fmla="*/ 50 w 116"/>
                  <a:gd name="T1" fmla="*/ 0 h 166"/>
                  <a:gd name="T2" fmla="*/ 82 w 116"/>
                  <a:gd name="T3" fmla="*/ 16 h 166"/>
                  <a:gd name="T4" fmla="*/ 82 w 116"/>
                  <a:gd name="T5" fmla="*/ 1 h 166"/>
                  <a:gd name="T6" fmla="*/ 116 w 116"/>
                  <a:gd name="T7" fmla="*/ 1 h 166"/>
                  <a:gd name="T8" fmla="*/ 116 w 116"/>
                  <a:gd name="T9" fmla="*/ 111 h 166"/>
                  <a:gd name="T10" fmla="*/ 61 w 116"/>
                  <a:gd name="T11" fmla="*/ 166 h 166"/>
                  <a:gd name="T12" fmla="*/ 4 w 116"/>
                  <a:gd name="T13" fmla="*/ 125 h 166"/>
                  <a:gd name="T14" fmla="*/ 37 w 116"/>
                  <a:gd name="T15" fmla="*/ 125 h 166"/>
                  <a:gd name="T16" fmla="*/ 61 w 116"/>
                  <a:gd name="T17" fmla="*/ 137 h 166"/>
                  <a:gd name="T18" fmla="*/ 82 w 116"/>
                  <a:gd name="T19" fmla="*/ 111 h 166"/>
                  <a:gd name="T20" fmla="*/ 82 w 116"/>
                  <a:gd name="T21" fmla="*/ 96 h 166"/>
                  <a:gd name="T22" fmla="*/ 50 w 116"/>
                  <a:gd name="T23" fmla="*/ 113 h 166"/>
                  <a:gd name="T24" fmla="*/ 0 w 116"/>
                  <a:gd name="T25" fmla="*/ 57 h 166"/>
                  <a:gd name="T26" fmla="*/ 50 w 116"/>
                  <a:gd name="T27" fmla="*/ 0 h 166"/>
                  <a:gd name="T28" fmla="*/ 58 w 116"/>
                  <a:gd name="T29" fmla="*/ 29 h 166"/>
                  <a:gd name="T30" fmla="*/ 34 w 116"/>
                  <a:gd name="T31" fmla="*/ 57 h 166"/>
                  <a:gd name="T32" fmla="*/ 58 w 116"/>
                  <a:gd name="T33" fmla="*/ 84 h 166"/>
                  <a:gd name="T34" fmla="*/ 82 w 116"/>
                  <a:gd name="T35" fmla="*/ 57 h 166"/>
                  <a:gd name="T36" fmla="*/ 58 w 116"/>
                  <a:gd name="T37" fmla="*/ 29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6" h="166">
                    <a:moveTo>
                      <a:pt x="50" y="0"/>
                    </a:moveTo>
                    <a:cubicBezTo>
                      <a:pt x="64" y="0"/>
                      <a:pt x="75" y="6"/>
                      <a:pt x="82" y="16"/>
                    </a:cubicBezTo>
                    <a:cubicBezTo>
                      <a:pt x="82" y="1"/>
                      <a:pt x="82" y="1"/>
                      <a:pt x="82" y="1"/>
                    </a:cubicBezTo>
                    <a:cubicBezTo>
                      <a:pt x="116" y="1"/>
                      <a:pt x="116" y="1"/>
                      <a:pt x="116" y="1"/>
                    </a:cubicBezTo>
                    <a:cubicBezTo>
                      <a:pt x="116" y="111"/>
                      <a:pt x="116" y="111"/>
                      <a:pt x="116" y="111"/>
                    </a:cubicBezTo>
                    <a:cubicBezTo>
                      <a:pt x="116" y="141"/>
                      <a:pt x="101" y="166"/>
                      <a:pt x="61" y="166"/>
                    </a:cubicBezTo>
                    <a:cubicBezTo>
                      <a:pt x="28" y="166"/>
                      <a:pt x="7" y="153"/>
                      <a:pt x="4" y="125"/>
                    </a:cubicBezTo>
                    <a:cubicBezTo>
                      <a:pt x="37" y="125"/>
                      <a:pt x="37" y="125"/>
                      <a:pt x="37" y="125"/>
                    </a:cubicBezTo>
                    <a:cubicBezTo>
                      <a:pt x="41" y="133"/>
                      <a:pt x="49" y="137"/>
                      <a:pt x="61" y="137"/>
                    </a:cubicBezTo>
                    <a:cubicBezTo>
                      <a:pt x="72" y="137"/>
                      <a:pt x="82" y="130"/>
                      <a:pt x="82" y="111"/>
                    </a:cubicBezTo>
                    <a:cubicBezTo>
                      <a:pt x="82" y="96"/>
                      <a:pt x="82" y="96"/>
                      <a:pt x="82" y="96"/>
                    </a:cubicBezTo>
                    <a:cubicBezTo>
                      <a:pt x="75" y="106"/>
                      <a:pt x="64" y="113"/>
                      <a:pt x="50" y="113"/>
                    </a:cubicBezTo>
                    <a:cubicBezTo>
                      <a:pt x="23" y="113"/>
                      <a:pt x="0" y="90"/>
                      <a:pt x="0" y="57"/>
                    </a:cubicBezTo>
                    <a:cubicBezTo>
                      <a:pt x="0" y="23"/>
                      <a:pt x="23" y="0"/>
                      <a:pt x="50" y="0"/>
                    </a:cubicBezTo>
                    <a:close/>
                    <a:moveTo>
                      <a:pt x="58" y="29"/>
                    </a:moveTo>
                    <a:cubicBezTo>
                      <a:pt x="47" y="29"/>
                      <a:pt x="34" y="38"/>
                      <a:pt x="34" y="57"/>
                    </a:cubicBezTo>
                    <a:cubicBezTo>
                      <a:pt x="34" y="75"/>
                      <a:pt x="47" y="84"/>
                      <a:pt x="58" y="84"/>
                    </a:cubicBezTo>
                    <a:cubicBezTo>
                      <a:pt x="70" y="84"/>
                      <a:pt x="82" y="75"/>
                      <a:pt x="82" y="57"/>
                    </a:cubicBezTo>
                    <a:cubicBezTo>
                      <a:pt x="82" y="38"/>
                      <a:pt x="70" y="29"/>
                      <a:pt x="58" y="29"/>
                    </a:cubicBezTo>
                    <a:close/>
                  </a:path>
                </a:pathLst>
              </a:custGeom>
              <a:solidFill>
                <a:srgbClr val="14BA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5" name="Freeform 61"/>
              <p:cNvSpPr>
                <a:spLocks noEditPoints="1"/>
              </p:cNvSpPr>
              <p:nvPr/>
            </p:nvSpPr>
            <p:spPr bwMode="auto">
              <a:xfrm>
                <a:off x="4413250" y="5646738"/>
                <a:ext cx="222250" cy="225425"/>
              </a:xfrm>
              <a:custGeom>
                <a:avLst/>
                <a:gdLst>
                  <a:gd name="T0" fmla="*/ 55 w 111"/>
                  <a:gd name="T1" fmla="*/ 113 h 113"/>
                  <a:gd name="T2" fmla="*/ 0 w 111"/>
                  <a:gd name="T3" fmla="*/ 56 h 113"/>
                  <a:gd name="T4" fmla="*/ 55 w 111"/>
                  <a:gd name="T5" fmla="*/ 0 h 113"/>
                  <a:gd name="T6" fmla="*/ 111 w 111"/>
                  <a:gd name="T7" fmla="*/ 57 h 113"/>
                  <a:gd name="T8" fmla="*/ 110 w 111"/>
                  <a:gd name="T9" fmla="*/ 68 h 113"/>
                  <a:gd name="T10" fmla="*/ 34 w 111"/>
                  <a:gd name="T11" fmla="*/ 68 h 113"/>
                  <a:gd name="T12" fmla="*/ 55 w 111"/>
                  <a:gd name="T13" fmla="*/ 84 h 113"/>
                  <a:gd name="T14" fmla="*/ 71 w 111"/>
                  <a:gd name="T15" fmla="*/ 76 h 113"/>
                  <a:gd name="T16" fmla="*/ 108 w 111"/>
                  <a:gd name="T17" fmla="*/ 76 h 113"/>
                  <a:gd name="T18" fmla="*/ 55 w 111"/>
                  <a:gd name="T19" fmla="*/ 113 h 113"/>
                  <a:gd name="T20" fmla="*/ 35 w 111"/>
                  <a:gd name="T21" fmla="*/ 46 h 113"/>
                  <a:gd name="T22" fmla="*/ 76 w 111"/>
                  <a:gd name="T23" fmla="*/ 46 h 113"/>
                  <a:gd name="T24" fmla="*/ 55 w 111"/>
                  <a:gd name="T25" fmla="*/ 29 h 113"/>
                  <a:gd name="T26" fmla="*/ 35 w 111"/>
                  <a:gd name="T27" fmla="*/ 46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1" h="113">
                    <a:moveTo>
                      <a:pt x="55" y="113"/>
                    </a:moveTo>
                    <a:cubicBezTo>
                      <a:pt x="23" y="113"/>
                      <a:pt x="0" y="91"/>
                      <a:pt x="0" y="56"/>
                    </a:cubicBezTo>
                    <a:cubicBezTo>
                      <a:pt x="0" y="22"/>
                      <a:pt x="23" y="0"/>
                      <a:pt x="55" y="0"/>
                    </a:cubicBezTo>
                    <a:cubicBezTo>
                      <a:pt x="86" y="0"/>
                      <a:pt x="111" y="20"/>
                      <a:pt x="111" y="57"/>
                    </a:cubicBezTo>
                    <a:cubicBezTo>
                      <a:pt x="111" y="60"/>
                      <a:pt x="111" y="64"/>
                      <a:pt x="110" y="68"/>
                    </a:cubicBezTo>
                    <a:cubicBezTo>
                      <a:pt x="34" y="68"/>
                      <a:pt x="34" y="68"/>
                      <a:pt x="34" y="68"/>
                    </a:cubicBezTo>
                    <a:cubicBezTo>
                      <a:pt x="36" y="77"/>
                      <a:pt x="43" y="84"/>
                      <a:pt x="55" y="84"/>
                    </a:cubicBezTo>
                    <a:cubicBezTo>
                      <a:pt x="64" y="84"/>
                      <a:pt x="67" y="81"/>
                      <a:pt x="71" y="76"/>
                    </a:cubicBezTo>
                    <a:cubicBezTo>
                      <a:pt x="108" y="76"/>
                      <a:pt x="108" y="76"/>
                      <a:pt x="108" y="76"/>
                    </a:cubicBezTo>
                    <a:cubicBezTo>
                      <a:pt x="101" y="98"/>
                      <a:pt x="81" y="113"/>
                      <a:pt x="55" y="113"/>
                    </a:cubicBezTo>
                    <a:close/>
                    <a:moveTo>
                      <a:pt x="35" y="46"/>
                    </a:moveTo>
                    <a:cubicBezTo>
                      <a:pt x="76" y="46"/>
                      <a:pt x="76" y="46"/>
                      <a:pt x="76" y="46"/>
                    </a:cubicBezTo>
                    <a:cubicBezTo>
                      <a:pt x="75" y="36"/>
                      <a:pt x="66" y="29"/>
                      <a:pt x="55" y="29"/>
                    </a:cubicBezTo>
                    <a:cubicBezTo>
                      <a:pt x="44" y="29"/>
                      <a:pt x="36" y="36"/>
                      <a:pt x="35" y="46"/>
                    </a:cubicBezTo>
                    <a:close/>
                  </a:path>
                </a:pathLst>
              </a:custGeom>
              <a:solidFill>
                <a:srgbClr val="14BA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6" name="Freeform 62"/>
              <p:cNvSpPr>
                <a:spLocks/>
              </p:cNvSpPr>
              <p:nvPr/>
            </p:nvSpPr>
            <p:spPr bwMode="auto">
              <a:xfrm>
                <a:off x="4679950" y="5646738"/>
                <a:ext cx="128588" cy="223838"/>
              </a:xfrm>
              <a:custGeom>
                <a:avLst/>
                <a:gdLst>
                  <a:gd name="T0" fmla="*/ 0 w 65"/>
                  <a:gd name="T1" fmla="*/ 112 h 112"/>
                  <a:gd name="T2" fmla="*/ 0 w 65"/>
                  <a:gd name="T3" fmla="*/ 1 h 112"/>
                  <a:gd name="T4" fmla="*/ 34 w 65"/>
                  <a:gd name="T5" fmla="*/ 1 h 112"/>
                  <a:gd name="T6" fmla="*/ 34 w 65"/>
                  <a:gd name="T7" fmla="*/ 22 h 112"/>
                  <a:gd name="T8" fmla="*/ 65 w 65"/>
                  <a:gd name="T9" fmla="*/ 0 h 112"/>
                  <a:gd name="T10" fmla="*/ 65 w 65"/>
                  <a:gd name="T11" fmla="*/ 35 h 112"/>
                  <a:gd name="T12" fmla="*/ 57 w 65"/>
                  <a:gd name="T13" fmla="*/ 35 h 112"/>
                  <a:gd name="T14" fmla="*/ 34 w 65"/>
                  <a:gd name="T15" fmla="*/ 59 h 112"/>
                  <a:gd name="T16" fmla="*/ 34 w 65"/>
                  <a:gd name="T17" fmla="*/ 112 h 112"/>
                  <a:gd name="T18" fmla="*/ 0 w 65"/>
                  <a:gd name="T19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112">
                    <a:moveTo>
                      <a:pt x="0" y="112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4" y="1"/>
                      <a:pt x="34" y="1"/>
                      <a:pt x="34" y="1"/>
                    </a:cubicBezTo>
                    <a:cubicBezTo>
                      <a:pt x="34" y="22"/>
                      <a:pt x="34" y="22"/>
                      <a:pt x="34" y="22"/>
                    </a:cubicBezTo>
                    <a:cubicBezTo>
                      <a:pt x="41" y="9"/>
                      <a:pt x="52" y="0"/>
                      <a:pt x="65" y="0"/>
                    </a:cubicBezTo>
                    <a:cubicBezTo>
                      <a:pt x="65" y="35"/>
                      <a:pt x="65" y="35"/>
                      <a:pt x="65" y="35"/>
                    </a:cubicBezTo>
                    <a:cubicBezTo>
                      <a:pt x="57" y="35"/>
                      <a:pt x="57" y="35"/>
                      <a:pt x="57" y="35"/>
                    </a:cubicBezTo>
                    <a:cubicBezTo>
                      <a:pt x="42" y="35"/>
                      <a:pt x="34" y="40"/>
                      <a:pt x="34" y="59"/>
                    </a:cubicBezTo>
                    <a:cubicBezTo>
                      <a:pt x="34" y="112"/>
                      <a:pt x="34" y="112"/>
                      <a:pt x="34" y="112"/>
                    </a:cubicBezTo>
                    <a:lnTo>
                      <a:pt x="0" y="112"/>
                    </a:lnTo>
                    <a:close/>
                  </a:path>
                </a:pathLst>
              </a:custGeom>
              <a:solidFill>
                <a:srgbClr val="14BA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7" name="Freeform 63"/>
              <p:cNvSpPr>
                <a:spLocks/>
              </p:cNvSpPr>
              <p:nvPr/>
            </p:nvSpPr>
            <p:spPr bwMode="auto">
              <a:xfrm>
                <a:off x="4830763" y="5646738"/>
                <a:ext cx="190500" cy="225425"/>
              </a:xfrm>
              <a:custGeom>
                <a:avLst/>
                <a:gdLst>
                  <a:gd name="T0" fmla="*/ 48 w 95"/>
                  <a:gd name="T1" fmla="*/ 0 h 113"/>
                  <a:gd name="T2" fmla="*/ 95 w 95"/>
                  <a:gd name="T3" fmla="*/ 36 h 113"/>
                  <a:gd name="T4" fmla="*/ 60 w 95"/>
                  <a:gd name="T5" fmla="*/ 36 h 113"/>
                  <a:gd name="T6" fmla="*/ 46 w 95"/>
                  <a:gd name="T7" fmla="*/ 26 h 113"/>
                  <a:gd name="T8" fmla="*/ 33 w 95"/>
                  <a:gd name="T9" fmla="*/ 35 h 113"/>
                  <a:gd name="T10" fmla="*/ 95 w 95"/>
                  <a:gd name="T11" fmla="*/ 78 h 113"/>
                  <a:gd name="T12" fmla="*/ 49 w 95"/>
                  <a:gd name="T13" fmla="*/ 113 h 113"/>
                  <a:gd name="T14" fmla="*/ 0 w 95"/>
                  <a:gd name="T15" fmla="*/ 77 h 113"/>
                  <a:gd name="T16" fmla="*/ 35 w 95"/>
                  <a:gd name="T17" fmla="*/ 77 h 113"/>
                  <a:gd name="T18" fmla="*/ 49 w 95"/>
                  <a:gd name="T19" fmla="*/ 87 h 113"/>
                  <a:gd name="T20" fmla="*/ 62 w 95"/>
                  <a:gd name="T21" fmla="*/ 77 h 113"/>
                  <a:gd name="T22" fmla="*/ 0 w 95"/>
                  <a:gd name="T23" fmla="*/ 35 h 113"/>
                  <a:gd name="T24" fmla="*/ 48 w 95"/>
                  <a:gd name="T25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5" h="113">
                    <a:moveTo>
                      <a:pt x="48" y="0"/>
                    </a:moveTo>
                    <a:cubicBezTo>
                      <a:pt x="74" y="0"/>
                      <a:pt x="93" y="14"/>
                      <a:pt x="95" y="36"/>
                    </a:cubicBezTo>
                    <a:cubicBezTo>
                      <a:pt x="60" y="36"/>
                      <a:pt x="60" y="36"/>
                      <a:pt x="60" y="36"/>
                    </a:cubicBezTo>
                    <a:cubicBezTo>
                      <a:pt x="59" y="28"/>
                      <a:pt x="54" y="26"/>
                      <a:pt x="46" y="26"/>
                    </a:cubicBezTo>
                    <a:cubicBezTo>
                      <a:pt x="38" y="26"/>
                      <a:pt x="33" y="29"/>
                      <a:pt x="33" y="35"/>
                    </a:cubicBezTo>
                    <a:cubicBezTo>
                      <a:pt x="33" y="52"/>
                      <a:pt x="95" y="39"/>
                      <a:pt x="95" y="78"/>
                    </a:cubicBezTo>
                    <a:cubicBezTo>
                      <a:pt x="95" y="99"/>
                      <a:pt x="75" y="113"/>
                      <a:pt x="49" y="113"/>
                    </a:cubicBezTo>
                    <a:cubicBezTo>
                      <a:pt x="23" y="113"/>
                      <a:pt x="2" y="102"/>
                      <a:pt x="0" y="77"/>
                    </a:cubicBezTo>
                    <a:cubicBezTo>
                      <a:pt x="35" y="77"/>
                      <a:pt x="35" y="77"/>
                      <a:pt x="35" y="77"/>
                    </a:cubicBezTo>
                    <a:cubicBezTo>
                      <a:pt x="36" y="84"/>
                      <a:pt x="41" y="87"/>
                      <a:pt x="49" y="87"/>
                    </a:cubicBezTo>
                    <a:cubicBezTo>
                      <a:pt x="57" y="87"/>
                      <a:pt x="62" y="83"/>
                      <a:pt x="62" y="77"/>
                    </a:cubicBezTo>
                    <a:cubicBezTo>
                      <a:pt x="62" y="60"/>
                      <a:pt x="0" y="73"/>
                      <a:pt x="0" y="35"/>
                    </a:cubicBezTo>
                    <a:cubicBezTo>
                      <a:pt x="0" y="16"/>
                      <a:pt x="16" y="0"/>
                      <a:pt x="48" y="0"/>
                    </a:cubicBezTo>
                    <a:close/>
                  </a:path>
                </a:pathLst>
              </a:custGeom>
              <a:solidFill>
                <a:srgbClr val="14BA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8" name="Oval 64"/>
              <p:cNvSpPr>
                <a:spLocks noChangeArrowheads="1"/>
              </p:cNvSpPr>
              <p:nvPr/>
            </p:nvSpPr>
            <p:spPr bwMode="auto">
              <a:xfrm>
                <a:off x="5051425" y="5795963"/>
                <a:ext cx="73025" cy="74613"/>
              </a:xfrm>
              <a:prstGeom prst="ellipse">
                <a:avLst/>
              </a:prstGeom>
              <a:solidFill>
                <a:srgbClr val="14BA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9" name="Freeform 65"/>
              <p:cNvSpPr>
                <a:spLocks/>
              </p:cNvSpPr>
              <p:nvPr/>
            </p:nvSpPr>
            <p:spPr bwMode="auto">
              <a:xfrm>
                <a:off x="5146675" y="5559425"/>
                <a:ext cx="117475" cy="311150"/>
              </a:xfrm>
              <a:custGeom>
                <a:avLst/>
                <a:gdLst>
                  <a:gd name="T0" fmla="*/ 0 w 59"/>
                  <a:gd name="T1" fmla="*/ 72 h 155"/>
                  <a:gd name="T2" fmla="*/ 0 w 59"/>
                  <a:gd name="T3" fmla="*/ 44 h 155"/>
                  <a:gd name="T4" fmla="*/ 11 w 59"/>
                  <a:gd name="T5" fmla="*/ 44 h 155"/>
                  <a:gd name="T6" fmla="*/ 11 w 59"/>
                  <a:gd name="T7" fmla="*/ 40 h 155"/>
                  <a:gd name="T8" fmla="*/ 57 w 59"/>
                  <a:gd name="T9" fmla="*/ 0 h 155"/>
                  <a:gd name="T10" fmla="*/ 57 w 59"/>
                  <a:gd name="T11" fmla="*/ 29 h 155"/>
                  <a:gd name="T12" fmla="*/ 44 w 59"/>
                  <a:gd name="T13" fmla="*/ 40 h 155"/>
                  <a:gd name="T14" fmla="*/ 44 w 59"/>
                  <a:gd name="T15" fmla="*/ 44 h 155"/>
                  <a:gd name="T16" fmla="*/ 59 w 59"/>
                  <a:gd name="T17" fmla="*/ 44 h 155"/>
                  <a:gd name="T18" fmla="*/ 59 w 59"/>
                  <a:gd name="T19" fmla="*/ 72 h 155"/>
                  <a:gd name="T20" fmla="*/ 44 w 59"/>
                  <a:gd name="T21" fmla="*/ 72 h 155"/>
                  <a:gd name="T22" fmla="*/ 44 w 59"/>
                  <a:gd name="T23" fmla="*/ 155 h 155"/>
                  <a:gd name="T24" fmla="*/ 11 w 59"/>
                  <a:gd name="T25" fmla="*/ 155 h 155"/>
                  <a:gd name="T26" fmla="*/ 11 w 59"/>
                  <a:gd name="T27" fmla="*/ 72 h 155"/>
                  <a:gd name="T28" fmla="*/ 0 w 59"/>
                  <a:gd name="T29" fmla="*/ 72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9" h="155">
                    <a:moveTo>
                      <a:pt x="0" y="72"/>
                    </a:moveTo>
                    <a:cubicBezTo>
                      <a:pt x="0" y="44"/>
                      <a:pt x="0" y="44"/>
                      <a:pt x="0" y="44"/>
                    </a:cubicBezTo>
                    <a:cubicBezTo>
                      <a:pt x="11" y="44"/>
                      <a:pt x="11" y="44"/>
                      <a:pt x="11" y="44"/>
                    </a:cubicBezTo>
                    <a:cubicBezTo>
                      <a:pt x="11" y="40"/>
                      <a:pt x="11" y="40"/>
                      <a:pt x="11" y="40"/>
                    </a:cubicBezTo>
                    <a:cubicBezTo>
                      <a:pt x="11" y="12"/>
                      <a:pt x="25" y="0"/>
                      <a:pt x="57" y="0"/>
                    </a:cubicBezTo>
                    <a:cubicBezTo>
                      <a:pt x="57" y="29"/>
                      <a:pt x="57" y="29"/>
                      <a:pt x="57" y="29"/>
                    </a:cubicBezTo>
                    <a:cubicBezTo>
                      <a:pt x="48" y="29"/>
                      <a:pt x="44" y="31"/>
                      <a:pt x="44" y="40"/>
                    </a:cubicBezTo>
                    <a:cubicBezTo>
                      <a:pt x="44" y="44"/>
                      <a:pt x="44" y="44"/>
                      <a:pt x="44" y="44"/>
                    </a:cubicBezTo>
                    <a:cubicBezTo>
                      <a:pt x="59" y="44"/>
                      <a:pt x="59" y="44"/>
                      <a:pt x="59" y="44"/>
                    </a:cubicBezTo>
                    <a:cubicBezTo>
                      <a:pt x="59" y="72"/>
                      <a:pt x="59" y="72"/>
                      <a:pt x="59" y="72"/>
                    </a:cubicBezTo>
                    <a:cubicBezTo>
                      <a:pt x="44" y="72"/>
                      <a:pt x="44" y="72"/>
                      <a:pt x="44" y="72"/>
                    </a:cubicBezTo>
                    <a:cubicBezTo>
                      <a:pt x="44" y="155"/>
                      <a:pt x="44" y="155"/>
                      <a:pt x="44" y="155"/>
                    </a:cubicBezTo>
                    <a:cubicBezTo>
                      <a:pt x="11" y="155"/>
                      <a:pt x="11" y="155"/>
                      <a:pt x="11" y="155"/>
                    </a:cubicBezTo>
                    <a:cubicBezTo>
                      <a:pt x="11" y="72"/>
                      <a:pt x="11" y="72"/>
                      <a:pt x="11" y="72"/>
                    </a:cubicBez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14BA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0" name="Freeform 66"/>
              <p:cNvSpPr>
                <a:spLocks/>
              </p:cNvSpPr>
              <p:nvPr/>
            </p:nvSpPr>
            <p:spPr bwMode="auto">
              <a:xfrm>
                <a:off x="5300663" y="5646738"/>
                <a:ext cx="130175" cy="223838"/>
              </a:xfrm>
              <a:custGeom>
                <a:avLst/>
                <a:gdLst>
                  <a:gd name="T0" fmla="*/ 0 w 65"/>
                  <a:gd name="T1" fmla="*/ 112 h 112"/>
                  <a:gd name="T2" fmla="*/ 0 w 65"/>
                  <a:gd name="T3" fmla="*/ 1 h 112"/>
                  <a:gd name="T4" fmla="*/ 34 w 65"/>
                  <a:gd name="T5" fmla="*/ 1 h 112"/>
                  <a:gd name="T6" fmla="*/ 34 w 65"/>
                  <a:gd name="T7" fmla="*/ 22 h 112"/>
                  <a:gd name="T8" fmla="*/ 65 w 65"/>
                  <a:gd name="T9" fmla="*/ 0 h 112"/>
                  <a:gd name="T10" fmla="*/ 65 w 65"/>
                  <a:gd name="T11" fmla="*/ 35 h 112"/>
                  <a:gd name="T12" fmla="*/ 57 w 65"/>
                  <a:gd name="T13" fmla="*/ 35 h 112"/>
                  <a:gd name="T14" fmla="*/ 34 w 65"/>
                  <a:gd name="T15" fmla="*/ 59 h 112"/>
                  <a:gd name="T16" fmla="*/ 34 w 65"/>
                  <a:gd name="T17" fmla="*/ 112 h 112"/>
                  <a:gd name="T18" fmla="*/ 0 w 65"/>
                  <a:gd name="T19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112">
                    <a:moveTo>
                      <a:pt x="0" y="112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4" y="1"/>
                      <a:pt x="34" y="1"/>
                      <a:pt x="34" y="1"/>
                    </a:cubicBezTo>
                    <a:cubicBezTo>
                      <a:pt x="34" y="22"/>
                      <a:pt x="34" y="22"/>
                      <a:pt x="34" y="22"/>
                    </a:cubicBezTo>
                    <a:cubicBezTo>
                      <a:pt x="41" y="9"/>
                      <a:pt x="52" y="0"/>
                      <a:pt x="65" y="0"/>
                    </a:cubicBezTo>
                    <a:cubicBezTo>
                      <a:pt x="65" y="35"/>
                      <a:pt x="65" y="35"/>
                      <a:pt x="65" y="35"/>
                    </a:cubicBezTo>
                    <a:cubicBezTo>
                      <a:pt x="57" y="35"/>
                      <a:pt x="57" y="35"/>
                      <a:pt x="57" y="35"/>
                    </a:cubicBezTo>
                    <a:cubicBezTo>
                      <a:pt x="42" y="35"/>
                      <a:pt x="34" y="40"/>
                      <a:pt x="34" y="59"/>
                    </a:cubicBezTo>
                    <a:cubicBezTo>
                      <a:pt x="34" y="112"/>
                      <a:pt x="34" y="112"/>
                      <a:pt x="34" y="112"/>
                    </a:cubicBezTo>
                    <a:lnTo>
                      <a:pt x="0" y="112"/>
                    </a:lnTo>
                    <a:close/>
                  </a:path>
                </a:pathLst>
              </a:custGeom>
              <a:solidFill>
                <a:srgbClr val="14BA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937691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Compter, pourquoi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72471"/>
            <a:ext cx="10467109" cy="3586665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Instrument de mesure = </a:t>
            </a:r>
            <a:r>
              <a:rPr lang="fr-FR" dirty="0" err="1" smtClean="0"/>
              <a:t>scientométrie</a:t>
            </a:r>
            <a:r>
              <a:rPr lang="fr-FR" dirty="0" smtClean="0"/>
              <a:t>. Compter, dénombrer. </a:t>
            </a:r>
          </a:p>
          <a:p>
            <a:pPr lvl="1"/>
            <a:r>
              <a:rPr lang="fr-FR" dirty="0" smtClean="0"/>
              <a:t>Histoire des sciences et des techniques</a:t>
            </a:r>
          </a:p>
          <a:p>
            <a:pPr lvl="1"/>
            <a:r>
              <a:rPr lang="fr-FR" dirty="0" smtClean="0"/>
              <a:t>Cartographie des savoirs</a:t>
            </a:r>
          </a:p>
          <a:p>
            <a:r>
              <a:rPr lang="fr-FR" dirty="0" smtClean="0"/>
              <a:t>Instrument de gouvernement = </a:t>
            </a:r>
          </a:p>
          <a:p>
            <a:pPr lvl="1"/>
            <a:r>
              <a:rPr lang="fr-FR" dirty="0" smtClean="0"/>
              <a:t>Outil de </a:t>
            </a:r>
            <a:r>
              <a:rPr lang="fr-FR" b="1" dirty="0" smtClean="0"/>
              <a:t>pilotage</a:t>
            </a:r>
            <a:r>
              <a:rPr lang="fr-FR" dirty="0" smtClean="0"/>
              <a:t> de l’action publique ou privée. Prévoir des tendances et allouer des moyens.</a:t>
            </a:r>
          </a:p>
          <a:p>
            <a:pPr lvl="1"/>
            <a:r>
              <a:rPr lang="fr-FR" dirty="0" smtClean="0"/>
              <a:t>Outil </a:t>
            </a:r>
            <a:r>
              <a:rPr lang="fr-FR" b="1" dirty="0" smtClean="0"/>
              <a:t>d’évaluation</a:t>
            </a:r>
            <a:r>
              <a:rPr lang="fr-FR" dirty="0"/>
              <a:t> </a:t>
            </a:r>
            <a:r>
              <a:rPr lang="fr-FR" dirty="0" smtClean="0"/>
              <a:t>collective et individuelle.</a:t>
            </a:r>
          </a:p>
          <a:p>
            <a:pPr lvl="1"/>
            <a:r>
              <a:rPr lang="fr-FR" dirty="0" smtClean="0"/>
              <a:t>Outil de </a:t>
            </a:r>
            <a:r>
              <a:rPr lang="fr-FR" b="1" dirty="0" smtClean="0"/>
              <a:t>classement.</a:t>
            </a:r>
            <a:r>
              <a:rPr lang="fr-FR" dirty="0" smtClean="0"/>
              <a:t> Compter pour hiérarchiser les structures et les individus</a:t>
            </a:r>
          </a:p>
          <a:p>
            <a:r>
              <a:rPr lang="fr-FR" dirty="0" smtClean="0"/>
              <a:t>Démographie (taux de natalité, mortalité…), économie (taux de chômage, inflation</a:t>
            </a:r>
            <a:r>
              <a:rPr lang="fr-FR" dirty="0" smtClean="0"/>
              <a:t>…) [</a:t>
            </a:r>
            <a:r>
              <a:rPr lang="fr-FR" dirty="0" err="1" smtClean="0">
                <a:hlinkClick r:id="rId2"/>
              </a:rPr>
              <a:t>Desrosières</a:t>
            </a:r>
            <a:r>
              <a:rPr lang="fr-FR" dirty="0"/>
              <a:t>]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d’Angers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02C8-AAF6-430C-9C4F-B768B719CBA8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62090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4E0A1A-21E9-4D7F-A1E3-DE834617B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Naissance d’un outil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530942-FD47-446C-892D-1A57E15CF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 enjeu financier pour les bibliothèques universitaires</a:t>
            </a:r>
          </a:p>
          <a:p>
            <a:r>
              <a:rPr lang="fr-FR" dirty="0" smtClean="0"/>
              <a:t>Essor aux EU dans </a:t>
            </a:r>
            <a:r>
              <a:rPr lang="fr-FR" dirty="0"/>
              <a:t>les années 1920 et 1930, afin de rationaliser l'achat des </a:t>
            </a:r>
            <a:r>
              <a:rPr lang="fr-FR" dirty="0" smtClean="0"/>
              <a:t>revues</a:t>
            </a:r>
          </a:p>
          <a:p>
            <a:r>
              <a:rPr lang="fr-FR" dirty="0" smtClean="0"/>
              <a:t>Idée </a:t>
            </a:r>
            <a:r>
              <a:rPr lang="fr-FR" dirty="0"/>
              <a:t>: concentrer l'achat sur les revues les plus citées, donc les plus utiles aux </a:t>
            </a:r>
            <a:r>
              <a:rPr lang="fr-FR" dirty="0" smtClean="0"/>
              <a:t>chercheurs</a:t>
            </a: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FF6ADC-6258-4823-A5AD-72F931A70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1694" y="6315868"/>
            <a:ext cx="6082506" cy="365125"/>
          </a:xfrm>
        </p:spPr>
        <p:txBody>
          <a:bodyPr/>
          <a:lstStyle/>
          <a:p>
            <a:r>
              <a:rPr lang="fr-FR" smtClean="0"/>
              <a:t>Université d’Angers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7B576F-B80F-45ED-A5FC-D3FC5FF27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4638" y="6315868"/>
            <a:ext cx="563562" cy="365125"/>
          </a:xfrm>
          <a:prstGeom prst="rect">
            <a:avLst/>
          </a:prstGeom>
        </p:spPr>
        <p:txBody>
          <a:bodyPr/>
          <a:lstStyle/>
          <a:p>
            <a:fld id="{299402C8-AAF6-430C-9C4F-B768B719CBA8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71239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4E0A1A-21E9-4D7F-A1E3-DE834617B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Croissance et informatique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530942-FD47-446C-892D-1A57E15CF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72471"/>
            <a:ext cx="10613571" cy="4343397"/>
          </a:xfrm>
        </p:spPr>
        <p:txBody>
          <a:bodyPr>
            <a:normAutofit lnSpcReduction="10000"/>
          </a:bodyPr>
          <a:lstStyle/>
          <a:p>
            <a:r>
              <a:rPr lang="fr-FR" dirty="0"/>
              <a:t>Après 1945, </a:t>
            </a:r>
            <a:r>
              <a:rPr lang="fr-FR" dirty="0" smtClean="0"/>
              <a:t>explosion </a:t>
            </a:r>
            <a:r>
              <a:rPr lang="fr-FR" dirty="0"/>
              <a:t>du nombre de publications. </a:t>
            </a:r>
            <a:r>
              <a:rPr lang="fr-FR" dirty="0" smtClean="0"/>
              <a:t>Massification </a:t>
            </a:r>
            <a:r>
              <a:rPr lang="fr-FR" dirty="0"/>
              <a:t>de l’usage de l'informatique</a:t>
            </a:r>
            <a:endParaRPr lang="fr-FR" dirty="0" smtClean="0"/>
          </a:p>
          <a:p>
            <a:r>
              <a:rPr lang="fr-FR" dirty="0"/>
              <a:t>En 1955, un rédacteur de la revue </a:t>
            </a:r>
            <a:r>
              <a:rPr lang="fr-FR" i="1" dirty="0"/>
              <a:t>American Documentation</a:t>
            </a:r>
            <a:r>
              <a:rPr lang="fr-FR" dirty="0"/>
              <a:t>, Eugene Garfield [1925-2017], publie dans la revue Science un article décrivant un projet de BDD informatisée, sur le modèle de l'index </a:t>
            </a:r>
            <a:r>
              <a:rPr lang="fr-FR" dirty="0" err="1" smtClean="0"/>
              <a:t>Shepard</a:t>
            </a:r>
            <a:r>
              <a:rPr lang="fr-FR" dirty="0" smtClean="0"/>
              <a:t>.</a:t>
            </a:r>
          </a:p>
          <a:p>
            <a:r>
              <a:rPr lang="fr-FR" dirty="0"/>
              <a:t>1959 : création à </a:t>
            </a:r>
            <a:r>
              <a:rPr lang="fr-FR" dirty="0" err="1"/>
              <a:t>Philadephie</a:t>
            </a:r>
            <a:r>
              <a:rPr lang="fr-FR" dirty="0"/>
              <a:t> de l'Institute for Scientific Information</a:t>
            </a:r>
            <a:r>
              <a:rPr lang="fr-FR" dirty="0" smtClean="0"/>
              <a:t>.</a:t>
            </a:r>
          </a:p>
          <a:p>
            <a:r>
              <a:rPr lang="fr-FR" dirty="0"/>
              <a:t>1963 : mise sur le marché du Science Citation Index (ISI), avec le soutien d'instituts de recherche publique nord-américain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FF6ADC-6258-4823-A5AD-72F931A70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1694" y="6315868"/>
            <a:ext cx="6082506" cy="365125"/>
          </a:xfrm>
        </p:spPr>
        <p:txBody>
          <a:bodyPr/>
          <a:lstStyle/>
          <a:p>
            <a:r>
              <a:rPr lang="fr-FR" smtClean="0"/>
              <a:t>Université d’Angers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7B576F-B80F-45ED-A5FC-D3FC5FF27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4638" y="6315868"/>
            <a:ext cx="563562" cy="365125"/>
          </a:xfrm>
          <a:prstGeom prst="rect">
            <a:avLst/>
          </a:prstGeom>
        </p:spPr>
        <p:txBody>
          <a:bodyPr/>
          <a:lstStyle/>
          <a:p>
            <a:fld id="{299402C8-AAF6-430C-9C4F-B768B719CBA8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5773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24837B80-A5EC-490A-A572-063DBB796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La bibliométrie : un outil au service des politiques </a:t>
            </a:r>
            <a:r>
              <a:rPr lang="fr-FR" dirty="0" smtClean="0"/>
              <a:t>scientifiques</a:t>
            </a:r>
            <a:endParaRPr lang="fr-FR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2DC3B7A9-6BDA-4886-B813-C99FDC876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Changement d'échelle à partir des années 1970 : montée en force des politiques scientifiques en Occident</a:t>
            </a:r>
            <a:r>
              <a:rPr lang="fr-FR" dirty="0" smtClean="0"/>
              <a:t>.</a:t>
            </a:r>
          </a:p>
          <a:p>
            <a:r>
              <a:rPr lang="fr-FR" dirty="0"/>
              <a:t>La National Science </a:t>
            </a:r>
            <a:r>
              <a:rPr lang="fr-FR" dirty="0" err="1"/>
              <a:t>foundation</a:t>
            </a:r>
            <a:r>
              <a:rPr lang="fr-FR" dirty="0"/>
              <a:t> publie, à la demande du </a:t>
            </a:r>
            <a:r>
              <a:rPr lang="fr-FR" dirty="0" err="1"/>
              <a:t>Congrés</a:t>
            </a:r>
            <a:r>
              <a:rPr lang="fr-FR" dirty="0"/>
              <a:t> américain, le premier </a:t>
            </a:r>
            <a:r>
              <a:rPr lang="fr-FR" i="1" dirty="0"/>
              <a:t>Science </a:t>
            </a:r>
            <a:r>
              <a:rPr lang="fr-FR" i="1" dirty="0" err="1"/>
              <a:t>Indicators</a:t>
            </a:r>
            <a:r>
              <a:rPr lang="fr-FR" i="1" dirty="0"/>
              <a:t> </a:t>
            </a:r>
            <a:r>
              <a:rPr lang="fr-FR" dirty="0"/>
              <a:t>publié tous les deux ans. Devient en 1987 le </a:t>
            </a:r>
            <a:r>
              <a:rPr lang="fr-FR" i="1" dirty="0"/>
              <a:t>Science </a:t>
            </a:r>
            <a:r>
              <a:rPr lang="fr-FR" i="1" dirty="0" smtClean="0"/>
              <a:t>and </a:t>
            </a:r>
            <a:r>
              <a:rPr lang="fr-FR" i="1" dirty="0"/>
              <a:t>Engineering </a:t>
            </a:r>
            <a:r>
              <a:rPr lang="fr-FR" i="1" dirty="0" err="1"/>
              <a:t>Indicators</a:t>
            </a:r>
            <a:r>
              <a:rPr lang="fr-FR" dirty="0" smtClean="0"/>
              <a:t>.</a:t>
            </a:r>
          </a:p>
          <a:p>
            <a:r>
              <a:rPr lang="fr-FR" dirty="0"/>
              <a:t>Multiplication des congrès et naissance des premières publications spécialisées : </a:t>
            </a:r>
            <a:r>
              <a:rPr lang="fr-FR" i="1" dirty="0" err="1"/>
              <a:t>Research</a:t>
            </a:r>
            <a:r>
              <a:rPr lang="fr-FR" i="1" dirty="0"/>
              <a:t> Policy </a:t>
            </a:r>
            <a:r>
              <a:rPr lang="fr-FR" dirty="0"/>
              <a:t>(1971), </a:t>
            </a:r>
            <a:r>
              <a:rPr lang="fr-FR" i="1" dirty="0"/>
              <a:t>Science and Public Policy </a:t>
            </a:r>
            <a:r>
              <a:rPr lang="fr-FR" dirty="0"/>
              <a:t>(1973) et, surtout, </a:t>
            </a:r>
            <a:r>
              <a:rPr lang="fr-FR" i="1" dirty="0" err="1"/>
              <a:t>Scientometrics</a:t>
            </a:r>
            <a:r>
              <a:rPr lang="fr-FR" dirty="0"/>
              <a:t> (1978).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97C2D5-C685-4D9C-B137-F4ADF1B25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1694" y="6315868"/>
            <a:ext cx="6082506" cy="365125"/>
          </a:xfrm>
        </p:spPr>
        <p:txBody>
          <a:bodyPr/>
          <a:lstStyle/>
          <a:p>
            <a:r>
              <a:rPr lang="fr-FR" smtClean="0"/>
              <a:t>Université d’Angers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FDB6CEE-93B6-4914-BD35-986838A25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4638" y="6315868"/>
            <a:ext cx="563562" cy="365125"/>
          </a:xfrm>
          <a:prstGeom prst="rect">
            <a:avLst/>
          </a:prstGeom>
        </p:spPr>
        <p:txBody>
          <a:bodyPr/>
          <a:lstStyle/>
          <a:p>
            <a:fld id="{299402C8-AAF6-430C-9C4F-B768B719CBA8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11069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24837B80-A5EC-490A-A572-063DBB796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L'évaluation bibliométrique de la recherche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2DC3B7A9-6BDA-4886-B813-C99FDC876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Ce n'est qu'au début des années </a:t>
            </a:r>
            <a:r>
              <a:rPr lang="fr-FR" dirty="0" smtClean="0"/>
              <a:t>1990 </a:t>
            </a:r>
            <a:r>
              <a:rPr lang="fr-FR" dirty="0"/>
              <a:t>que les outils bibliométriques commencent à être employé comme des instruments d'évaluation. Lien entre la mise en place d'indicateur d'évaluation des politiques publiques et outils bibliométriques</a:t>
            </a:r>
            <a:r>
              <a:rPr lang="fr-FR" dirty="0" smtClean="0"/>
              <a:t>.</a:t>
            </a:r>
          </a:p>
          <a:p>
            <a:r>
              <a:rPr lang="fr-FR" dirty="0"/>
              <a:t>Pas ou peu de bibliométrie à l'échelle individuelle : les échelles sont avant tout agrégées au niveau des </a:t>
            </a:r>
            <a:r>
              <a:rPr lang="fr-FR" dirty="0" err="1"/>
              <a:t>des</a:t>
            </a:r>
            <a:r>
              <a:rPr lang="fr-FR" dirty="0"/>
              <a:t> pays, des universités voire des laboratoires.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97C2D5-C685-4D9C-B137-F4ADF1B25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1694" y="6315868"/>
            <a:ext cx="6082506" cy="365125"/>
          </a:xfrm>
        </p:spPr>
        <p:txBody>
          <a:bodyPr/>
          <a:lstStyle/>
          <a:p>
            <a:r>
              <a:rPr lang="fr-FR" smtClean="0"/>
              <a:t>Université d’Angers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FDB6CEE-93B6-4914-BD35-986838A25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4638" y="6315868"/>
            <a:ext cx="563562" cy="365125"/>
          </a:xfrm>
          <a:prstGeom prst="rect">
            <a:avLst/>
          </a:prstGeom>
        </p:spPr>
        <p:txBody>
          <a:bodyPr/>
          <a:lstStyle/>
          <a:p>
            <a:fld id="{299402C8-AAF6-430C-9C4F-B768B719CBA8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55804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24837B80-A5EC-490A-A572-063DBB796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Synthèse</a:t>
            </a:r>
            <a:endParaRPr lang="fr-FR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2DC3B7A9-6BDA-4886-B813-C99FDC876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Jusqu'au années 1950, la bibliométrie est artisanale et est un outil de gestion pour les </a:t>
            </a:r>
            <a:r>
              <a:rPr lang="fr-FR" dirty="0" smtClean="0"/>
              <a:t>bibliothèques</a:t>
            </a:r>
          </a:p>
          <a:p>
            <a:r>
              <a:rPr lang="fr-FR" dirty="0"/>
              <a:t>Années 1960 : informatisation permet la mise en place d'outils agrégeant de grandes quantités de données (SCI</a:t>
            </a:r>
            <a:r>
              <a:rPr lang="fr-FR" dirty="0" smtClean="0"/>
              <a:t>).</a:t>
            </a:r>
          </a:p>
          <a:p>
            <a:r>
              <a:rPr lang="fr-FR" dirty="0"/>
              <a:t>Années 1970 : volonté de développer des indicateurs permettant de mesurer le développement scientifique</a:t>
            </a:r>
            <a:r>
              <a:rPr lang="fr-FR" dirty="0" smtClean="0"/>
              <a:t>.</a:t>
            </a:r>
          </a:p>
          <a:p>
            <a:r>
              <a:rPr lang="fr-FR" dirty="0"/>
              <a:t>Années 1990 : bibliométrie devient un instrument courant d'évaluation des chercheurs.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97C2D5-C685-4D9C-B137-F4ADF1B25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1694" y="6315868"/>
            <a:ext cx="6082506" cy="365125"/>
          </a:xfrm>
        </p:spPr>
        <p:txBody>
          <a:bodyPr/>
          <a:lstStyle/>
          <a:p>
            <a:r>
              <a:rPr lang="fr-FR" smtClean="0"/>
              <a:t>Université d’Angers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FDB6CEE-93B6-4914-BD35-986838A25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4638" y="6315868"/>
            <a:ext cx="563562" cy="365125"/>
          </a:xfrm>
          <a:prstGeom prst="rect">
            <a:avLst/>
          </a:prstGeom>
        </p:spPr>
        <p:txBody>
          <a:bodyPr/>
          <a:lstStyle/>
          <a:p>
            <a:fld id="{299402C8-AAF6-430C-9C4F-B768B719CBA8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53710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24837B80-A5EC-490A-A572-063DBB796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contenu d’un index des citations</a:t>
            </a:r>
            <a:endParaRPr lang="fr-FR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2DC3B7A9-6BDA-4886-B813-C99FDC876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2471"/>
            <a:ext cx="10417629" cy="4343397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Jusqu'en 2004 et la mise sur le marché de </a:t>
            </a:r>
            <a:r>
              <a:rPr lang="fr-FR" dirty="0" err="1"/>
              <a:t>Scopus</a:t>
            </a:r>
            <a:r>
              <a:rPr lang="fr-FR" dirty="0"/>
              <a:t> (Elsevier), l'ISI conserve un monopole de fait sur la publication </a:t>
            </a:r>
            <a:r>
              <a:rPr lang="fr-FR" dirty="0" smtClean="0"/>
              <a:t>d'indicateur</a:t>
            </a:r>
          </a:p>
          <a:p>
            <a:r>
              <a:rPr lang="fr-FR" dirty="0"/>
              <a:t>ISI </a:t>
            </a:r>
            <a:r>
              <a:rPr lang="fr-FR" dirty="0" smtClean="0"/>
              <a:t>publie</a:t>
            </a:r>
            <a:r>
              <a:rPr lang="fr-FR" dirty="0"/>
              <a:t> </a:t>
            </a:r>
            <a:r>
              <a:rPr lang="fr-FR" dirty="0" smtClean="0"/>
              <a:t>de nombreux index, d’abord par discipline. Web change la donne = un seul index, le Web of Science (</a:t>
            </a:r>
            <a:r>
              <a:rPr lang="fr-FR" dirty="0" err="1" smtClean="0"/>
              <a:t>WoS</a:t>
            </a:r>
            <a:r>
              <a:rPr lang="fr-FR" dirty="0" smtClean="0"/>
              <a:t>)</a:t>
            </a:r>
          </a:p>
          <a:p>
            <a:r>
              <a:rPr lang="fr-FR" dirty="0"/>
              <a:t>La BDD ne contient pas le texte intégral mais uniquement des métadonnées et, en particulier, les références </a:t>
            </a:r>
            <a:r>
              <a:rPr lang="fr-FR" dirty="0" smtClean="0"/>
              <a:t>bibliographiques</a:t>
            </a:r>
          </a:p>
          <a:p>
            <a:r>
              <a:rPr lang="fr-FR" dirty="0"/>
              <a:t>A l'époque du papier, le SCI ne permettait de d'identifier que les renvois au premier auteur</a:t>
            </a:r>
            <a:r>
              <a:rPr lang="fr-FR" dirty="0" smtClean="0"/>
              <a:t>... </a:t>
            </a:r>
            <a:r>
              <a:rPr lang="fr-FR" dirty="0"/>
              <a:t>Ce qui était une faiblesse et empêchait, de fait, une évaluation </a:t>
            </a:r>
            <a:r>
              <a:rPr lang="fr-FR" dirty="0" smtClean="0"/>
              <a:t>individuelle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97C2D5-C685-4D9C-B137-F4ADF1B25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1694" y="6315868"/>
            <a:ext cx="6082506" cy="365125"/>
          </a:xfrm>
        </p:spPr>
        <p:txBody>
          <a:bodyPr/>
          <a:lstStyle/>
          <a:p>
            <a:r>
              <a:rPr lang="fr-FR" smtClean="0"/>
              <a:t>Université d’Angers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FDB6CEE-93B6-4914-BD35-986838A25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4638" y="6315868"/>
            <a:ext cx="563562" cy="365125"/>
          </a:xfrm>
          <a:prstGeom prst="rect">
            <a:avLst/>
          </a:prstGeom>
        </p:spPr>
        <p:txBody>
          <a:bodyPr/>
          <a:lstStyle/>
          <a:p>
            <a:fld id="{299402C8-AAF6-430C-9C4F-B768B719CBA8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12335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24837B80-A5EC-490A-A572-063DBB796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enjeux d’un index des citations : les biais disciplinaires (1)</a:t>
            </a:r>
            <a:endParaRPr lang="fr-FR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2DC3B7A9-6BDA-4886-B813-C99FDC876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2471"/>
            <a:ext cx="10417629" cy="4343397"/>
          </a:xfrm>
        </p:spPr>
        <p:txBody>
          <a:bodyPr>
            <a:normAutofit fontScale="92500" lnSpcReduction="20000"/>
          </a:bodyPr>
          <a:lstStyle/>
          <a:p>
            <a:r>
              <a:rPr lang="fr-FR" sz="3200" dirty="0" smtClean="0"/>
              <a:t>Volume </a:t>
            </a:r>
            <a:r>
              <a:rPr lang="fr-FR" sz="3200" dirty="0"/>
              <a:t>(en nombre absolu) de </a:t>
            </a:r>
            <a:r>
              <a:rPr lang="fr-FR" sz="3200" dirty="0" smtClean="0"/>
              <a:t>chercheuses par discipline</a:t>
            </a:r>
            <a:endParaRPr lang="fr-FR" sz="3200" dirty="0"/>
          </a:p>
          <a:p>
            <a:r>
              <a:rPr lang="fr-FR" sz="3200" dirty="0" err="1"/>
              <a:t>Nbre</a:t>
            </a:r>
            <a:r>
              <a:rPr lang="fr-FR" sz="3200" dirty="0"/>
              <a:t> de citations par article (↑ au fil des ans)</a:t>
            </a:r>
          </a:p>
          <a:p>
            <a:r>
              <a:rPr lang="fr-FR" sz="3200" dirty="0" err="1"/>
              <a:t>Nbre</a:t>
            </a:r>
            <a:r>
              <a:rPr lang="fr-FR" sz="3200" dirty="0"/>
              <a:t> de livres/</a:t>
            </a:r>
            <a:r>
              <a:rPr lang="fr-FR" sz="3200" dirty="0" err="1"/>
              <a:t>nbre</a:t>
            </a:r>
            <a:r>
              <a:rPr lang="fr-FR" sz="3200" dirty="0"/>
              <a:t> d’articles : 3/4 des références en lettres et humanités renvoient à des livres - proportion reste stable depuis 30 ans. Mais en économie, en 30 ans, la part de références livresques est passée de 55 à 30%. </a:t>
            </a:r>
            <a:endParaRPr lang="fr-FR" sz="3200" dirty="0" smtClean="0"/>
          </a:p>
          <a:p>
            <a:r>
              <a:rPr lang="fr-FR" sz="3200" dirty="0" smtClean="0"/>
              <a:t>L'éco </a:t>
            </a:r>
            <a:r>
              <a:rPr lang="fr-FR" sz="3200" dirty="0"/>
              <a:t>calque ses pratiques sur les sciences de la nature et de la matière. En physique-chimie par exemple, 80% des références renvoient à des articles.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97C2D5-C685-4D9C-B137-F4ADF1B25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1694" y="6315868"/>
            <a:ext cx="6082506" cy="365125"/>
          </a:xfrm>
        </p:spPr>
        <p:txBody>
          <a:bodyPr/>
          <a:lstStyle/>
          <a:p>
            <a:r>
              <a:rPr lang="fr-FR" smtClean="0"/>
              <a:t>Université d’Angers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FDB6CEE-93B6-4914-BD35-986838A25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4638" y="6315868"/>
            <a:ext cx="563562" cy="365125"/>
          </a:xfrm>
          <a:prstGeom prst="rect">
            <a:avLst/>
          </a:prstGeom>
        </p:spPr>
        <p:txBody>
          <a:bodyPr/>
          <a:lstStyle/>
          <a:p>
            <a:fld id="{299402C8-AAF6-430C-9C4F-B768B719CBA8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44864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2121ca0f06a704e14e1655f9c93bb781a10a27d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909</Words>
  <Application>Microsoft Office PowerPoint</Application>
  <PresentationFormat>Grand écran</PresentationFormat>
  <Paragraphs>89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Calibri</vt:lpstr>
      <vt:lpstr>LucidaGrande</vt:lpstr>
      <vt:lpstr>Verdana</vt:lpstr>
      <vt:lpstr>Thème Office</vt:lpstr>
      <vt:lpstr>La bibliométrie, instrument de mesure et instrument de gouvernement</vt:lpstr>
      <vt:lpstr>Compter, pourquoi ?</vt:lpstr>
      <vt:lpstr>Naissance d’un outil</vt:lpstr>
      <vt:lpstr>Croissance et informatique</vt:lpstr>
      <vt:lpstr>La bibliométrie : un outil au service des politiques scientifiques</vt:lpstr>
      <vt:lpstr>L'évaluation bibliométrique de la recherche</vt:lpstr>
      <vt:lpstr>Synthèse</vt:lpstr>
      <vt:lpstr>Le contenu d’un index des citations</vt:lpstr>
      <vt:lpstr>Les enjeux d’un index des citations : les biais disciplinaires (1)</vt:lpstr>
      <vt:lpstr>Les enjeux d’un index des citations : les biais disciplinaires (2)</vt:lpstr>
      <vt:lpstr>Les enjeux d’un index des citations : les biais disciplinaires (3)</vt:lpstr>
      <vt:lpstr>Présentation PowerPoint</vt:lpstr>
      <vt:lpstr>Atelier : les recettes bibliométriques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Eric Schrafstetter</dc:creator>
  <cp:lastModifiedBy>MxSz</cp:lastModifiedBy>
  <cp:revision>78</cp:revision>
  <cp:lastPrinted>2017-10-16T09:17:36Z</cp:lastPrinted>
  <dcterms:created xsi:type="dcterms:W3CDTF">2017-10-03T06:21:01Z</dcterms:created>
  <dcterms:modified xsi:type="dcterms:W3CDTF">2020-03-17T21:43:40Z</dcterms:modified>
</cp:coreProperties>
</file>